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handoutMasterIdLst>
    <p:handoutMasterId r:id="rId4"/>
  </p:handoutMasterIdLst>
  <p:sldIdLst>
    <p:sldId id="257" r:id="rId2"/>
  </p:sldIdLst>
  <p:sldSz cx="43891200" cy="32918400"/>
  <p:notesSz cx="50746025" cy="32458025"/>
  <p:defaultTextStyle>
    <a:defPPr>
      <a:defRPr lang="en-US"/>
    </a:defPPr>
    <a:lvl1pPr algn="l" rtl="0" eaLnBrk="0" fontAlgn="base" hangingPunct="0">
      <a:spcBef>
        <a:spcPct val="0"/>
      </a:spcBef>
      <a:spcAft>
        <a:spcPct val="0"/>
      </a:spcAft>
      <a:defRPr sz="2200" kern="1200">
        <a:solidFill>
          <a:schemeClr val="tx1"/>
        </a:solidFill>
        <a:latin typeface="Times" pitchFamily="-111" charset="0"/>
        <a:ea typeface="+mn-ea"/>
        <a:cs typeface="+mn-cs"/>
      </a:defRPr>
    </a:lvl1pPr>
    <a:lvl2pPr marL="456970" algn="l" rtl="0" eaLnBrk="0" fontAlgn="base" hangingPunct="0">
      <a:spcBef>
        <a:spcPct val="0"/>
      </a:spcBef>
      <a:spcAft>
        <a:spcPct val="0"/>
      </a:spcAft>
      <a:defRPr sz="2200" kern="1200">
        <a:solidFill>
          <a:schemeClr val="tx1"/>
        </a:solidFill>
        <a:latin typeface="Times" pitchFamily="-111" charset="0"/>
        <a:ea typeface="+mn-ea"/>
        <a:cs typeface="+mn-cs"/>
      </a:defRPr>
    </a:lvl2pPr>
    <a:lvl3pPr marL="913940" algn="l" rtl="0" eaLnBrk="0" fontAlgn="base" hangingPunct="0">
      <a:spcBef>
        <a:spcPct val="0"/>
      </a:spcBef>
      <a:spcAft>
        <a:spcPct val="0"/>
      </a:spcAft>
      <a:defRPr sz="2200" kern="1200">
        <a:solidFill>
          <a:schemeClr val="tx1"/>
        </a:solidFill>
        <a:latin typeface="Times" pitchFamily="-111" charset="0"/>
        <a:ea typeface="+mn-ea"/>
        <a:cs typeface="+mn-cs"/>
      </a:defRPr>
    </a:lvl3pPr>
    <a:lvl4pPr marL="1370909" algn="l" rtl="0" eaLnBrk="0" fontAlgn="base" hangingPunct="0">
      <a:spcBef>
        <a:spcPct val="0"/>
      </a:spcBef>
      <a:spcAft>
        <a:spcPct val="0"/>
      </a:spcAft>
      <a:defRPr sz="2200" kern="1200">
        <a:solidFill>
          <a:schemeClr val="tx1"/>
        </a:solidFill>
        <a:latin typeface="Times" pitchFamily="-111" charset="0"/>
        <a:ea typeface="+mn-ea"/>
        <a:cs typeface="+mn-cs"/>
      </a:defRPr>
    </a:lvl4pPr>
    <a:lvl5pPr marL="1827874" algn="l" rtl="0" eaLnBrk="0" fontAlgn="base" hangingPunct="0">
      <a:spcBef>
        <a:spcPct val="0"/>
      </a:spcBef>
      <a:spcAft>
        <a:spcPct val="0"/>
      </a:spcAft>
      <a:defRPr sz="2200" kern="1200">
        <a:solidFill>
          <a:schemeClr val="tx1"/>
        </a:solidFill>
        <a:latin typeface="Times" pitchFamily="-111" charset="0"/>
        <a:ea typeface="+mn-ea"/>
        <a:cs typeface="+mn-cs"/>
      </a:defRPr>
    </a:lvl5pPr>
    <a:lvl6pPr marL="2284843" algn="l" defTabSz="456970" rtl="0" eaLnBrk="1" latinLnBrk="0" hangingPunct="1">
      <a:defRPr sz="2200" kern="1200">
        <a:solidFill>
          <a:schemeClr val="tx1"/>
        </a:solidFill>
        <a:latin typeface="Times" pitchFamily="-111" charset="0"/>
        <a:ea typeface="+mn-ea"/>
        <a:cs typeface="+mn-cs"/>
      </a:defRPr>
    </a:lvl6pPr>
    <a:lvl7pPr marL="2741813" algn="l" defTabSz="456970" rtl="0" eaLnBrk="1" latinLnBrk="0" hangingPunct="1">
      <a:defRPr sz="2200" kern="1200">
        <a:solidFill>
          <a:schemeClr val="tx1"/>
        </a:solidFill>
        <a:latin typeface="Times" pitchFamily="-111" charset="0"/>
        <a:ea typeface="+mn-ea"/>
        <a:cs typeface="+mn-cs"/>
      </a:defRPr>
    </a:lvl7pPr>
    <a:lvl8pPr marL="3198783" algn="l" defTabSz="456970" rtl="0" eaLnBrk="1" latinLnBrk="0" hangingPunct="1">
      <a:defRPr sz="2200" kern="1200">
        <a:solidFill>
          <a:schemeClr val="tx1"/>
        </a:solidFill>
        <a:latin typeface="Times" pitchFamily="-111" charset="0"/>
        <a:ea typeface="+mn-ea"/>
        <a:cs typeface="+mn-cs"/>
      </a:defRPr>
    </a:lvl8pPr>
    <a:lvl9pPr marL="3655753" algn="l" defTabSz="456970" rtl="0" eaLnBrk="1" latinLnBrk="0" hangingPunct="1">
      <a:defRPr sz="2200" kern="1200">
        <a:solidFill>
          <a:schemeClr val="tx1"/>
        </a:solidFill>
        <a:latin typeface="Times" pitchFamily="-111" charset="0"/>
        <a:ea typeface="+mn-ea"/>
        <a:cs typeface="+mn-cs"/>
      </a:defRPr>
    </a:lvl9pPr>
  </p:defaultTextStyle>
  <p:extLst>
    <p:ext uri="{EFAFB233-063F-42B5-8137-9DF3F51BA10A}">
      <p15:sldGuideLst xmlns:p15="http://schemas.microsoft.com/office/powerpoint/2012/main">
        <p15:guide id="1" orient="horz" pos="12226" userDrawn="1">
          <p15:clr>
            <a:srgbClr val="A4A3A4"/>
          </p15:clr>
        </p15:guide>
        <p15:guide id="2" pos="1246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mantha Molnar" initials="SM" lastIdx="1" clrIdx="0">
    <p:extLst/>
  </p:cmAuthor>
  <p:cmAuthor id="2" name="Samantha Molnar" initials="SM [2]" lastIdx="1" clrIdx="1">
    <p:extLst/>
  </p:cmAuthor>
  <p:cmAuthor id="3" name="Samantha Molnar" initials="SM [3]" lastIdx="1"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18EF7A"/>
    <a:srgbClr val="75E899"/>
    <a:srgbClr val="66FFCC"/>
    <a:srgbClr val="FF6666"/>
    <a:srgbClr val="FF6FCF"/>
    <a:srgbClr val="24FF32"/>
    <a:srgbClr val="FF7EF4"/>
    <a:srgbClr val="7FBA11"/>
    <a:srgbClr val="8D0424"/>
    <a:srgbClr val="E7E7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23596" autoAdjust="0"/>
    <p:restoredTop sz="99829" autoAdjust="0"/>
  </p:normalViewPr>
  <p:slideViewPr>
    <p:cSldViewPr>
      <p:cViewPr>
        <p:scale>
          <a:sx n="30" d="100"/>
          <a:sy n="30" d="100"/>
        </p:scale>
        <p:origin x="2664" y="528"/>
      </p:cViewPr>
      <p:guideLst>
        <p:guide orient="horz" pos="12226"/>
        <p:guide pos="1246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3" d="100"/>
        <a:sy n="33" d="100"/>
      </p:scale>
      <p:origin x="0" y="0"/>
    </p:cViewPr>
  </p:sorterViewPr>
  <p:gridSpacing cx="228600" cy="2286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1990050" cy="1622425"/>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28744863" y="0"/>
            <a:ext cx="21990050" cy="1622425"/>
          </a:xfrm>
          <a:prstGeom prst="rect">
            <a:avLst/>
          </a:prstGeom>
        </p:spPr>
        <p:txBody>
          <a:bodyPr vert="horz" lIns="91440" tIns="45720" rIns="91440" bIns="45720" rtlCol="0"/>
          <a:lstStyle>
            <a:lvl1pPr algn="r">
              <a:defRPr sz="1200"/>
            </a:lvl1pPr>
          </a:lstStyle>
          <a:p>
            <a:fld id="{B2BC9D50-3696-9548-B12A-B148EB79928F}" type="datetimeFigureOut">
              <a:rPr lang="en-US" smtClean="0"/>
              <a:pPr/>
              <a:t>3/2/19</a:t>
            </a:fld>
            <a:endParaRPr lang="en-US" dirty="0"/>
          </a:p>
        </p:txBody>
      </p:sp>
      <p:sp>
        <p:nvSpPr>
          <p:cNvPr id="4" name="Footer Placeholder 3"/>
          <p:cNvSpPr>
            <a:spLocks noGrp="1"/>
          </p:cNvSpPr>
          <p:nvPr>
            <p:ph type="ftr" sz="quarter" idx="2"/>
          </p:nvPr>
        </p:nvSpPr>
        <p:spPr>
          <a:xfrm>
            <a:off x="0" y="30829250"/>
            <a:ext cx="21990050" cy="1622425"/>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28744863" y="30829250"/>
            <a:ext cx="21990050" cy="1622425"/>
          </a:xfrm>
          <a:prstGeom prst="rect">
            <a:avLst/>
          </a:prstGeom>
        </p:spPr>
        <p:txBody>
          <a:bodyPr vert="horz" lIns="91440" tIns="45720" rIns="91440" bIns="45720" rtlCol="0" anchor="b"/>
          <a:lstStyle>
            <a:lvl1pPr algn="r">
              <a:defRPr sz="1200"/>
            </a:lvl1pPr>
          </a:lstStyle>
          <a:p>
            <a:fld id="{64C2EF0F-219B-CE44-8532-D3C73EFB4759}" type="slidenum">
              <a:rPr lang="en-US" smtClean="0"/>
              <a:pPr/>
              <a:t>‹#›</a:t>
            </a:fld>
            <a:endParaRPr lang="en-US" dirty="0"/>
          </a:p>
        </p:txBody>
      </p:sp>
    </p:spTree>
    <p:extLst>
      <p:ext uri="{BB962C8B-B14F-4D97-AF65-F5344CB8AC3E}">
        <p14:creationId xmlns:p14="http://schemas.microsoft.com/office/powerpoint/2010/main" val="12618297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3.png>
</file>

<file path=ppt/media/image4.png>
</file>

<file path=ppt/media/image5.png>
</file>

<file path=ppt/media/image6.tif>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1990050" cy="1622425"/>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28744863" y="0"/>
            <a:ext cx="21990050" cy="1622425"/>
          </a:xfrm>
          <a:prstGeom prst="rect">
            <a:avLst/>
          </a:prstGeom>
        </p:spPr>
        <p:txBody>
          <a:bodyPr vert="horz" lIns="91440" tIns="45720" rIns="91440" bIns="45720" rtlCol="0"/>
          <a:lstStyle>
            <a:lvl1pPr algn="r">
              <a:defRPr sz="1200"/>
            </a:lvl1pPr>
          </a:lstStyle>
          <a:p>
            <a:fld id="{DC2C70E6-1BE3-E342-809E-9D55F0E62BA6}" type="datetimeFigureOut">
              <a:rPr lang="en-US" smtClean="0"/>
              <a:pPr/>
              <a:t>3/2/19</a:t>
            </a:fld>
            <a:endParaRPr lang="en-US" dirty="0"/>
          </a:p>
        </p:txBody>
      </p:sp>
      <p:sp>
        <p:nvSpPr>
          <p:cNvPr id="4" name="Slide Image Placeholder 3"/>
          <p:cNvSpPr>
            <a:spLocks noGrp="1" noRot="1" noChangeAspect="1"/>
          </p:cNvSpPr>
          <p:nvPr>
            <p:ph type="sldImg" idx="2"/>
          </p:nvPr>
        </p:nvSpPr>
        <p:spPr>
          <a:xfrm>
            <a:off x="17257713" y="2433638"/>
            <a:ext cx="16230600" cy="121729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5075238" y="15417800"/>
            <a:ext cx="40595550" cy="146065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0829250"/>
            <a:ext cx="21990050" cy="1622425"/>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28744863" y="30829250"/>
            <a:ext cx="21990050" cy="1622425"/>
          </a:xfrm>
          <a:prstGeom prst="rect">
            <a:avLst/>
          </a:prstGeom>
        </p:spPr>
        <p:txBody>
          <a:bodyPr vert="horz" lIns="91440" tIns="45720" rIns="91440" bIns="45720" rtlCol="0" anchor="b"/>
          <a:lstStyle>
            <a:lvl1pPr algn="r">
              <a:defRPr sz="1200"/>
            </a:lvl1pPr>
          </a:lstStyle>
          <a:p>
            <a:fld id="{074390ED-A71F-1340-BD5A-B7635C5B7857}" type="slidenum">
              <a:rPr lang="en-US" smtClean="0"/>
              <a:pPr/>
              <a:t>‹#›</a:t>
            </a:fld>
            <a:endParaRPr lang="en-US" dirty="0"/>
          </a:p>
        </p:txBody>
      </p:sp>
    </p:spTree>
    <p:extLst>
      <p:ext uri="{BB962C8B-B14F-4D97-AF65-F5344CB8AC3E}">
        <p14:creationId xmlns:p14="http://schemas.microsoft.com/office/powerpoint/2010/main" val="1882098035"/>
      </p:ext>
    </p:extLst>
  </p:cSld>
  <p:clrMap bg1="lt1" tx1="dk1" bg2="lt2" tx2="dk2" accent1="accent1" accent2="accent2" accent3="accent3" accent4="accent4" accent5="accent5" accent6="accent6" hlink="hlink" folHlink="folHlink"/>
  <p:notesStyle>
    <a:lvl1pPr marL="0" algn="l" defTabSz="456970" rtl="0" eaLnBrk="1" latinLnBrk="0" hangingPunct="1">
      <a:defRPr sz="1100" kern="1200">
        <a:solidFill>
          <a:schemeClr val="tx1"/>
        </a:solidFill>
        <a:latin typeface="+mn-lt"/>
        <a:ea typeface="+mn-ea"/>
        <a:cs typeface="+mn-cs"/>
      </a:defRPr>
    </a:lvl1pPr>
    <a:lvl2pPr marL="456970" algn="l" defTabSz="456970" rtl="0" eaLnBrk="1" latinLnBrk="0" hangingPunct="1">
      <a:defRPr sz="1100" kern="1200">
        <a:solidFill>
          <a:schemeClr val="tx1"/>
        </a:solidFill>
        <a:latin typeface="+mn-lt"/>
        <a:ea typeface="+mn-ea"/>
        <a:cs typeface="+mn-cs"/>
      </a:defRPr>
    </a:lvl2pPr>
    <a:lvl3pPr marL="913940" algn="l" defTabSz="456970" rtl="0" eaLnBrk="1" latinLnBrk="0" hangingPunct="1">
      <a:defRPr sz="1100" kern="1200">
        <a:solidFill>
          <a:schemeClr val="tx1"/>
        </a:solidFill>
        <a:latin typeface="+mn-lt"/>
        <a:ea typeface="+mn-ea"/>
        <a:cs typeface="+mn-cs"/>
      </a:defRPr>
    </a:lvl3pPr>
    <a:lvl4pPr marL="1370909" algn="l" defTabSz="456970" rtl="0" eaLnBrk="1" latinLnBrk="0" hangingPunct="1">
      <a:defRPr sz="1100" kern="1200">
        <a:solidFill>
          <a:schemeClr val="tx1"/>
        </a:solidFill>
        <a:latin typeface="+mn-lt"/>
        <a:ea typeface="+mn-ea"/>
        <a:cs typeface="+mn-cs"/>
      </a:defRPr>
    </a:lvl4pPr>
    <a:lvl5pPr marL="1827874" algn="l" defTabSz="456970" rtl="0" eaLnBrk="1" latinLnBrk="0" hangingPunct="1">
      <a:defRPr sz="1100" kern="1200">
        <a:solidFill>
          <a:schemeClr val="tx1"/>
        </a:solidFill>
        <a:latin typeface="+mn-lt"/>
        <a:ea typeface="+mn-ea"/>
        <a:cs typeface="+mn-cs"/>
      </a:defRPr>
    </a:lvl5pPr>
    <a:lvl6pPr marL="2284843" algn="l" defTabSz="456970" rtl="0" eaLnBrk="1" latinLnBrk="0" hangingPunct="1">
      <a:defRPr sz="1100" kern="1200">
        <a:solidFill>
          <a:schemeClr val="tx1"/>
        </a:solidFill>
        <a:latin typeface="+mn-lt"/>
        <a:ea typeface="+mn-ea"/>
        <a:cs typeface="+mn-cs"/>
      </a:defRPr>
    </a:lvl6pPr>
    <a:lvl7pPr marL="2741813" algn="l" defTabSz="456970" rtl="0" eaLnBrk="1" latinLnBrk="0" hangingPunct="1">
      <a:defRPr sz="1100" kern="1200">
        <a:solidFill>
          <a:schemeClr val="tx1"/>
        </a:solidFill>
        <a:latin typeface="+mn-lt"/>
        <a:ea typeface="+mn-ea"/>
        <a:cs typeface="+mn-cs"/>
      </a:defRPr>
    </a:lvl7pPr>
    <a:lvl8pPr marL="3198783" algn="l" defTabSz="456970" rtl="0" eaLnBrk="1" latinLnBrk="0" hangingPunct="1">
      <a:defRPr sz="1100" kern="1200">
        <a:solidFill>
          <a:schemeClr val="tx1"/>
        </a:solidFill>
        <a:latin typeface="+mn-lt"/>
        <a:ea typeface="+mn-ea"/>
        <a:cs typeface="+mn-cs"/>
      </a:defRPr>
    </a:lvl8pPr>
    <a:lvl9pPr marL="3655753" algn="l" defTabSz="456970"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7257713" y="2433638"/>
            <a:ext cx="16230600" cy="121729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390ED-A71F-1340-BD5A-B7635C5B7857}" type="slidenum">
              <a:rPr lang="en-US" smtClean="0"/>
              <a:pPr/>
              <a:t>1</a:t>
            </a:fld>
            <a:endParaRPr lang="en-US" dirty="0"/>
          </a:p>
        </p:txBody>
      </p:sp>
    </p:spTree>
    <p:extLst>
      <p:ext uri="{BB962C8B-B14F-4D97-AF65-F5344CB8AC3E}">
        <p14:creationId xmlns:p14="http://schemas.microsoft.com/office/powerpoint/2010/main" val="3928804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577" y="10225773"/>
            <a:ext cx="37308063" cy="7056662"/>
          </a:xfrm>
        </p:spPr>
        <p:txBody>
          <a:bodyPr/>
          <a:lstStyle/>
          <a:p>
            <a:r>
              <a:rPr lang="en-US"/>
              <a:t>Click to edit Master title style</a:t>
            </a:r>
          </a:p>
        </p:txBody>
      </p:sp>
      <p:sp>
        <p:nvSpPr>
          <p:cNvPr id="3" name="Subtitle 2"/>
          <p:cNvSpPr>
            <a:spLocks noGrp="1"/>
          </p:cNvSpPr>
          <p:nvPr>
            <p:ph type="subTitle" idx="1"/>
          </p:nvPr>
        </p:nvSpPr>
        <p:spPr>
          <a:xfrm>
            <a:off x="6583144" y="18654039"/>
            <a:ext cx="30724929" cy="8411938"/>
          </a:xfrm>
        </p:spPr>
        <p:txBody>
          <a:bodyPr/>
          <a:lstStyle>
            <a:lvl1pPr marL="0" indent="0" algn="ctr">
              <a:buNone/>
              <a:defRPr/>
            </a:lvl1pPr>
            <a:lvl2pPr marL="220334" indent="0" algn="ctr">
              <a:buNone/>
              <a:defRPr/>
            </a:lvl2pPr>
            <a:lvl3pPr marL="440669" indent="0" algn="ctr">
              <a:buNone/>
              <a:defRPr/>
            </a:lvl3pPr>
            <a:lvl4pPr marL="661001" indent="0" algn="ctr">
              <a:buNone/>
              <a:defRPr/>
            </a:lvl4pPr>
            <a:lvl5pPr marL="881333" indent="0" algn="ctr">
              <a:buNone/>
              <a:defRPr/>
            </a:lvl5pPr>
            <a:lvl6pPr marL="1101667" indent="0" algn="ctr">
              <a:buNone/>
              <a:defRPr/>
            </a:lvl6pPr>
            <a:lvl7pPr marL="1322001" indent="0" algn="ctr">
              <a:buNone/>
              <a:defRPr/>
            </a:lvl7pPr>
            <a:lvl8pPr marL="1542335" indent="0" algn="ctr">
              <a:buNone/>
              <a:defRPr/>
            </a:lvl8pPr>
            <a:lvl9pPr marL="176267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smtClean="0"/>
            </a:lvl1pPr>
          </a:lstStyle>
          <a:p>
            <a:fld id="{9A2D810C-7CFE-F048-A945-0D70E3C07F83}" type="slidenum">
              <a:rPr lang="en-US"/>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smtClean="0"/>
            </a:lvl1pPr>
          </a:lstStyle>
          <a:p>
            <a:fld id="{2E459C18-F78E-454B-B74B-458CF8A1A504}" type="slidenum">
              <a:rPr lang="en-US"/>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273302" y="2925543"/>
            <a:ext cx="9326337" cy="263352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291573" y="2925543"/>
            <a:ext cx="27851103" cy="263352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smtClean="0"/>
            </a:lvl1pPr>
          </a:lstStyle>
          <a:p>
            <a:fld id="{65AC8129-EB6B-5B42-BA6A-646CC85A852E}" type="slidenum">
              <a:rPr lang="en-US"/>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smtClean="0"/>
            </a:lvl1pPr>
          </a:lstStyle>
          <a:p>
            <a:fld id="{C98DA5FC-16E8-CA44-812A-01DE9CB3763D}"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7" y="21153670"/>
            <a:ext cx="37308063" cy="6536870"/>
          </a:xfrm>
        </p:spPr>
        <p:txBody>
          <a:bodyPr anchor="t"/>
          <a:lstStyle>
            <a:lvl1pPr algn="l">
              <a:defRPr sz="1832" b="1" cap="all"/>
            </a:lvl1pPr>
          </a:lstStyle>
          <a:p>
            <a:r>
              <a:rPr lang="en-US"/>
              <a:t>Click to edit Master title style</a:t>
            </a:r>
          </a:p>
        </p:txBody>
      </p:sp>
      <p:sp>
        <p:nvSpPr>
          <p:cNvPr id="3" name="Text Placeholder 2"/>
          <p:cNvSpPr>
            <a:spLocks noGrp="1"/>
          </p:cNvSpPr>
          <p:nvPr>
            <p:ph type="body" idx="1"/>
          </p:nvPr>
        </p:nvSpPr>
        <p:spPr>
          <a:xfrm>
            <a:off x="3467107" y="13952767"/>
            <a:ext cx="37308063" cy="7200902"/>
          </a:xfrm>
        </p:spPr>
        <p:txBody>
          <a:bodyPr anchor="b"/>
          <a:lstStyle>
            <a:lvl1pPr marL="0" indent="0">
              <a:buNone/>
              <a:defRPr sz="1061"/>
            </a:lvl1pPr>
            <a:lvl2pPr marL="220334" indent="0">
              <a:buNone/>
              <a:defRPr sz="772"/>
            </a:lvl2pPr>
            <a:lvl3pPr marL="440669" indent="0">
              <a:buNone/>
              <a:defRPr sz="772"/>
            </a:lvl3pPr>
            <a:lvl4pPr marL="661001" indent="0">
              <a:buNone/>
              <a:defRPr sz="772"/>
            </a:lvl4pPr>
            <a:lvl5pPr marL="881333" indent="0">
              <a:buNone/>
              <a:defRPr sz="772"/>
            </a:lvl5pPr>
            <a:lvl6pPr marL="1101667" indent="0">
              <a:buNone/>
              <a:defRPr sz="772"/>
            </a:lvl6pPr>
            <a:lvl7pPr marL="1322001" indent="0">
              <a:buNone/>
              <a:defRPr sz="772"/>
            </a:lvl7pPr>
            <a:lvl8pPr marL="1542335" indent="0">
              <a:buNone/>
              <a:defRPr sz="772"/>
            </a:lvl8pPr>
            <a:lvl9pPr marL="1762670" indent="0">
              <a:buNone/>
              <a:defRPr sz="772"/>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lvl1pPr>
              <a:defRPr smtClean="0"/>
            </a:lvl1pPr>
          </a:lstStyle>
          <a:p>
            <a:fld id="{5A3D4DF0-6B8F-8D48-8206-923EE9BE8424}"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291573" y="9510037"/>
            <a:ext cx="18588715" cy="19750766"/>
          </a:xfrm>
        </p:spPr>
        <p:txBody>
          <a:bodyPr/>
          <a:lstStyle>
            <a:lvl1pPr>
              <a:defRPr sz="1302"/>
            </a:lvl1pPr>
            <a:lvl2pPr>
              <a:defRPr sz="1061"/>
            </a:lvl2pPr>
            <a:lvl3pPr>
              <a:defRPr sz="1061"/>
            </a:lvl3pPr>
            <a:lvl4pPr>
              <a:defRPr sz="772"/>
            </a:lvl4pPr>
            <a:lvl5pPr>
              <a:defRPr sz="772"/>
            </a:lvl5pPr>
            <a:lvl6pPr>
              <a:defRPr sz="772"/>
            </a:lvl6pPr>
            <a:lvl7pPr>
              <a:defRPr sz="772"/>
            </a:lvl7pPr>
            <a:lvl8pPr>
              <a:defRPr sz="772"/>
            </a:lvl8pPr>
            <a:lvl9pPr>
              <a:defRPr sz="77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10913" y="9510037"/>
            <a:ext cx="18588720" cy="19750766"/>
          </a:xfrm>
        </p:spPr>
        <p:txBody>
          <a:bodyPr/>
          <a:lstStyle>
            <a:lvl1pPr>
              <a:defRPr sz="1302"/>
            </a:lvl1pPr>
            <a:lvl2pPr>
              <a:defRPr sz="1061"/>
            </a:lvl2pPr>
            <a:lvl3pPr>
              <a:defRPr sz="1061"/>
            </a:lvl3pPr>
            <a:lvl4pPr>
              <a:defRPr sz="772"/>
            </a:lvl4pPr>
            <a:lvl5pPr>
              <a:defRPr sz="772"/>
            </a:lvl5pPr>
            <a:lvl6pPr>
              <a:defRPr sz="772"/>
            </a:lvl6pPr>
            <a:lvl7pPr>
              <a:defRPr sz="772"/>
            </a:lvl7pPr>
            <a:lvl8pPr>
              <a:defRPr sz="772"/>
            </a:lvl8pPr>
            <a:lvl9pPr>
              <a:defRPr sz="77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dirty="0"/>
          </a:p>
        </p:txBody>
      </p:sp>
      <p:sp>
        <p:nvSpPr>
          <p:cNvPr id="6" name="Footer Placeholder 5"/>
          <p:cNvSpPr>
            <a:spLocks noGrp="1"/>
          </p:cNvSpPr>
          <p:nvPr>
            <p:ph type="ftr" sz="quarter" idx="11"/>
          </p:nvPr>
        </p:nvSpPr>
        <p:spPr/>
        <p:txBody>
          <a:bodyPr/>
          <a:lstStyle>
            <a:lvl1pPr>
              <a:defRPr/>
            </a:lvl1pPr>
          </a:lstStyle>
          <a:p>
            <a:endParaRPr lang="en-US" dirty="0"/>
          </a:p>
        </p:txBody>
      </p:sp>
      <p:sp>
        <p:nvSpPr>
          <p:cNvPr id="7" name="Slide Number Placeholder 6"/>
          <p:cNvSpPr>
            <a:spLocks noGrp="1"/>
          </p:cNvSpPr>
          <p:nvPr>
            <p:ph type="sldNum" sz="quarter" idx="12"/>
          </p:nvPr>
        </p:nvSpPr>
        <p:spPr/>
        <p:txBody>
          <a:bodyPr/>
          <a:lstStyle>
            <a:lvl1pPr>
              <a:defRPr smtClean="0"/>
            </a:lvl1pPr>
          </a:lstStyle>
          <a:p>
            <a:fld id="{CD11EADB-569F-9B4B-B527-A0352B4E21A8}"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840" y="1318532"/>
            <a:ext cx="39501537"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835" y="7368273"/>
            <a:ext cx="19392903" cy="3071131"/>
          </a:xfrm>
        </p:spPr>
        <p:txBody>
          <a:bodyPr anchor="b"/>
          <a:lstStyle>
            <a:lvl1pPr marL="0" indent="0">
              <a:buNone/>
              <a:defRPr sz="1061" b="1"/>
            </a:lvl1pPr>
            <a:lvl2pPr marL="220334" indent="0">
              <a:buNone/>
              <a:defRPr sz="1061" b="1"/>
            </a:lvl2pPr>
            <a:lvl3pPr marL="440669" indent="0">
              <a:buNone/>
              <a:defRPr sz="772" b="1"/>
            </a:lvl3pPr>
            <a:lvl4pPr marL="661001" indent="0">
              <a:buNone/>
              <a:defRPr sz="772" b="1"/>
            </a:lvl4pPr>
            <a:lvl5pPr marL="881333" indent="0">
              <a:buNone/>
              <a:defRPr sz="772" b="1"/>
            </a:lvl5pPr>
            <a:lvl6pPr marL="1101667" indent="0">
              <a:buNone/>
              <a:defRPr sz="772" b="1"/>
            </a:lvl6pPr>
            <a:lvl7pPr marL="1322001" indent="0">
              <a:buNone/>
              <a:defRPr sz="772" b="1"/>
            </a:lvl7pPr>
            <a:lvl8pPr marL="1542335" indent="0">
              <a:buNone/>
              <a:defRPr sz="772" b="1"/>
            </a:lvl8pPr>
            <a:lvl9pPr marL="1762670" indent="0">
              <a:buNone/>
              <a:defRPr sz="772" b="1"/>
            </a:lvl9pPr>
          </a:lstStyle>
          <a:p>
            <a:pPr lvl="0"/>
            <a:r>
              <a:rPr lang="en-US"/>
              <a:t>Click to edit Master text styles</a:t>
            </a:r>
          </a:p>
        </p:txBody>
      </p:sp>
      <p:sp>
        <p:nvSpPr>
          <p:cNvPr id="4" name="Content Placeholder 3"/>
          <p:cNvSpPr>
            <a:spLocks noGrp="1"/>
          </p:cNvSpPr>
          <p:nvPr>
            <p:ph sz="half" idx="2"/>
          </p:nvPr>
        </p:nvSpPr>
        <p:spPr>
          <a:xfrm>
            <a:off x="2194835" y="10439401"/>
            <a:ext cx="19392903" cy="18965635"/>
          </a:xfrm>
        </p:spPr>
        <p:txBody>
          <a:bodyPr/>
          <a:lstStyle>
            <a:lvl1pPr>
              <a:defRPr sz="1061"/>
            </a:lvl1pPr>
            <a:lvl2pPr>
              <a:defRPr sz="1061"/>
            </a:lvl2pPr>
            <a:lvl3pPr>
              <a:defRPr sz="772"/>
            </a:lvl3pPr>
            <a:lvl4pPr>
              <a:defRPr sz="772"/>
            </a:lvl4pPr>
            <a:lvl5pPr>
              <a:defRPr sz="772"/>
            </a:lvl5pPr>
            <a:lvl6pPr>
              <a:defRPr sz="772"/>
            </a:lvl6pPr>
            <a:lvl7pPr>
              <a:defRPr sz="772"/>
            </a:lvl7pPr>
            <a:lvl8pPr>
              <a:defRPr sz="772"/>
            </a:lvl8pPr>
            <a:lvl9pPr>
              <a:defRPr sz="77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665" y="7368273"/>
            <a:ext cx="19399704" cy="3071131"/>
          </a:xfrm>
        </p:spPr>
        <p:txBody>
          <a:bodyPr anchor="b"/>
          <a:lstStyle>
            <a:lvl1pPr marL="0" indent="0">
              <a:buNone/>
              <a:defRPr sz="1061" b="1"/>
            </a:lvl1pPr>
            <a:lvl2pPr marL="220334" indent="0">
              <a:buNone/>
              <a:defRPr sz="1061" b="1"/>
            </a:lvl2pPr>
            <a:lvl3pPr marL="440669" indent="0">
              <a:buNone/>
              <a:defRPr sz="772" b="1"/>
            </a:lvl3pPr>
            <a:lvl4pPr marL="661001" indent="0">
              <a:buNone/>
              <a:defRPr sz="772" b="1"/>
            </a:lvl4pPr>
            <a:lvl5pPr marL="881333" indent="0">
              <a:buNone/>
              <a:defRPr sz="772" b="1"/>
            </a:lvl5pPr>
            <a:lvl6pPr marL="1101667" indent="0">
              <a:buNone/>
              <a:defRPr sz="772" b="1"/>
            </a:lvl6pPr>
            <a:lvl7pPr marL="1322001" indent="0">
              <a:buNone/>
              <a:defRPr sz="772" b="1"/>
            </a:lvl7pPr>
            <a:lvl8pPr marL="1542335" indent="0">
              <a:buNone/>
              <a:defRPr sz="772" b="1"/>
            </a:lvl8pPr>
            <a:lvl9pPr marL="1762670" indent="0">
              <a:buNone/>
              <a:defRPr sz="772" b="1"/>
            </a:lvl9pPr>
          </a:lstStyle>
          <a:p>
            <a:pPr lvl="0"/>
            <a:r>
              <a:rPr lang="en-US"/>
              <a:t>Click to edit Master text styles</a:t>
            </a:r>
          </a:p>
        </p:txBody>
      </p:sp>
      <p:sp>
        <p:nvSpPr>
          <p:cNvPr id="6" name="Content Placeholder 5"/>
          <p:cNvSpPr>
            <a:spLocks noGrp="1"/>
          </p:cNvSpPr>
          <p:nvPr>
            <p:ph sz="quarter" idx="4"/>
          </p:nvPr>
        </p:nvSpPr>
        <p:spPr>
          <a:xfrm>
            <a:off x="22296665" y="10439401"/>
            <a:ext cx="19399704" cy="18965635"/>
          </a:xfrm>
        </p:spPr>
        <p:txBody>
          <a:bodyPr/>
          <a:lstStyle>
            <a:lvl1pPr>
              <a:defRPr sz="1061"/>
            </a:lvl1pPr>
            <a:lvl2pPr>
              <a:defRPr sz="1061"/>
            </a:lvl2pPr>
            <a:lvl3pPr>
              <a:defRPr sz="772"/>
            </a:lvl3pPr>
            <a:lvl4pPr>
              <a:defRPr sz="772"/>
            </a:lvl4pPr>
            <a:lvl5pPr>
              <a:defRPr sz="772"/>
            </a:lvl5pPr>
            <a:lvl6pPr>
              <a:defRPr sz="772"/>
            </a:lvl6pPr>
            <a:lvl7pPr>
              <a:defRPr sz="772"/>
            </a:lvl7pPr>
            <a:lvl8pPr>
              <a:defRPr sz="772"/>
            </a:lvl8pPr>
            <a:lvl9pPr>
              <a:defRPr sz="77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dirty="0"/>
          </a:p>
        </p:txBody>
      </p:sp>
      <p:sp>
        <p:nvSpPr>
          <p:cNvPr id="8" name="Footer Placeholder 7"/>
          <p:cNvSpPr>
            <a:spLocks noGrp="1"/>
          </p:cNvSpPr>
          <p:nvPr>
            <p:ph type="ftr" sz="quarter" idx="11"/>
          </p:nvPr>
        </p:nvSpPr>
        <p:spPr/>
        <p:txBody>
          <a:bodyPr/>
          <a:lstStyle>
            <a:lvl1pPr>
              <a:defRPr/>
            </a:lvl1pPr>
          </a:lstStyle>
          <a:p>
            <a:endParaRPr lang="en-US" dirty="0"/>
          </a:p>
        </p:txBody>
      </p:sp>
      <p:sp>
        <p:nvSpPr>
          <p:cNvPr id="9" name="Slide Number Placeholder 8"/>
          <p:cNvSpPr>
            <a:spLocks noGrp="1"/>
          </p:cNvSpPr>
          <p:nvPr>
            <p:ph type="sldNum" sz="quarter" idx="12"/>
          </p:nvPr>
        </p:nvSpPr>
        <p:spPr/>
        <p:txBody>
          <a:bodyPr/>
          <a:lstStyle>
            <a:lvl1pPr>
              <a:defRPr smtClean="0"/>
            </a:lvl1pPr>
          </a:lstStyle>
          <a:p>
            <a:fld id="{4CD51D68-4C70-B444-9953-CE591F8467EA}"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dirty="0"/>
          </a:p>
        </p:txBody>
      </p:sp>
      <p:sp>
        <p:nvSpPr>
          <p:cNvPr id="4" name="Footer Placeholder 3"/>
          <p:cNvSpPr>
            <a:spLocks noGrp="1"/>
          </p:cNvSpPr>
          <p:nvPr>
            <p:ph type="ftr" sz="quarter" idx="11"/>
          </p:nvPr>
        </p:nvSpPr>
        <p:spPr/>
        <p:txBody>
          <a:bodyPr/>
          <a:lstStyle>
            <a:lvl1pPr>
              <a:defRPr/>
            </a:lvl1pPr>
          </a:lstStyle>
          <a:p>
            <a:endParaRPr lang="en-US" dirty="0"/>
          </a:p>
        </p:txBody>
      </p:sp>
      <p:sp>
        <p:nvSpPr>
          <p:cNvPr id="5" name="Slide Number Placeholder 4"/>
          <p:cNvSpPr>
            <a:spLocks noGrp="1"/>
          </p:cNvSpPr>
          <p:nvPr>
            <p:ph type="sldNum" sz="quarter" idx="12"/>
          </p:nvPr>
        </p:nvSpPr>
        <p:spPr/>
        <p:txBody>
          <a:bodyPr/>
          <a:lstStyle>
            <a:lvl1pPr>
              <a:defRPr smtClean="0"/>
            </a:lvl1pPr>
          </a:lstStyle>
          <a:p>
            <a:fld id="{371644FE-D85B-C24B-B479-B6F91DE2F06B}" type="slidenum">
              <a:rPr lang="en-US"/>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dirty="0"/>
          </a:p>
        </p:txBody>
      </p:sp>
      <p:sp>
        <p:nvSpPr>
          <p:cNvPr id="3" name="Footer Placeholder 2"/>
          <p:cNvSpPr>
            <a:spLocks noGrp="1"/>
          </p:cNvSpPr>
          <p:nvPr>
            <p:ph type="ftr" sz="quarter" idx="11"/>
          </p:nvPr>
        </p:nvSpPr>
        <p:spPr/>
        <p:txBody>
          <a:bodyPr/>
          <a:lstStyle>
            <a:lvl1pPr>
              <a:defRPr/>
            </a:lvl1pPr>
          </a:lstStyle>
          <a:p>
            <a:endParaRPr lang="en-US" dirty="0"/>
          </a:p>
        </p:txBody>
      </p:sp>
      <p:sp>
        <p:nvSpPr>
          <p:cNvPr id="4" name="Slide Number Placeholder 3"/>
          <p:cNvSpPr>
            <a:spLocks noGrp="1"/>
          </p:cNvSpPr>
          <p:nvPr>
            <p:ph type="sldNum" sz="quarter" idx="12"/>
          </p:nvPr>
        </p:nvSpPr>
        <p:spPr/>
        <p:txBody>
          <a:bodyPr/>
          <a:lstStyle>
            <a:lvl1pPr>
              <a:defRPr smtClean="0"/>
            </a:lvl1pPr>
          </a:lstStyle>
          <a:p>
            <a:fld id="{D6552C8C-96A1-9E4B-8479-7993AD96DC69}" type="slidenum">
              <a:rPr lang="en-US"/>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839" y="1310374"/>
            <a:ext cx="14439903" cy="5577566"/>
          </a:xfrm>
        </p:spPr>
        <p:txBody>
          <a:bodyPr anchor="b"/>
          <a:lstStyle>
            <a:lvl1pPr algn="l">
              <a:defRPr sz="1061" b="1"/>
            </a:lvl1pPr>
          </a:lstStyle>
          <a:p>
            <a:r>
              <a:rPr lang="en-US"/>
              <a:t>Click to edit Master title style</a:t>
            </a:r>
          </a:p>
        </p:txBody>
      </p:sp>
      <p:sp>
        <p:nvSpPr>
          <p:cNvPr id="3" name="Content Placeholder 2"/>
          <p:cNvSpPr>
            <a:spLocks noGrp="1"/>
          </p:cNvSpPr>
          <p:nvPr>
            <p:ph idx="1"/>
          </p:nvPr>
        </p:nvSpPr>
        <p:spPr>
          <a:xfrm>
            <a:off x="17159967" y="1310369"/>
            <a:ext cx="24536400" cy="28094669"/>
          </a:xfrm>
        </p:spPr>
        <p:txBody>
          <a:bodyPr/>
          <a:lstStyle>
            <a:lvl1pPr>
              <a:defRPr sz="1592"/>
            </a:lvl1pPr>
            <a:lvl2pPr>
              <a:defRPr sz="1302"/>
            </a:lvl2pPr>
            <a:lvl3pPr>
              <a:defRPr sz="1061"/>
            </a:lvl3pPr>
            <a:lvl4pPr>
              <a:defRPr sz="1061"/>
            </a:lvl4pPr>
            <a:lvl5pPr>
              <a:defRPr sz="1061"/>
            </a:lvl5pPr>
            <a:lvl6pPr>
              <a:defRPr sz="1061"/>
            </a:lvl6pPr>
            <a:lvl7pPr>
              <a:defRPr sz="1061"/>
            </a:lvl7pPr>
            <a:lvl8pPr>
              <a:defRPr sz="1061"/>
            </a:lvl8pPr>
            <a:lvl9pPr>
              <a:defRPr sz="106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839" y="6887938"/>
            <a:ext cx="14439903" cy="22517102"/>
          </a:xfrm>
        </p:spPr>
        <p:txBody>
          <a:bodyPr/>
          <a:lstStyle>
            <a:lvl1pPr marL="0" indent="0">
              <a:buNone/>
              <a:defRPr sz="772"/>
            </a:lvl1pPr>
            <a:lvl2pPr marL="220334" indent="0">
              <a:buNone/>
              <a:defRPr sz="530"/>
            </a:lvl2pPr>
            <a:lvl3pPr marL="440669" indent="0">
              <a:buNone/>
              <a:defRPr sz="530"/>
            </a:lvl3pPr>
            <a:lvl4pPr marL="661001" indent="0">
              <a:buNone/>
              <a:defRPr sz="530"/>
            </a:lvl4pPr>
            <a:lvl5pPr marL="881333" indent="0">
              <a:buNone/>
              <a:defRPr sz="530"/>
            </a:lvl5pPr>
            <a:lvl6pPr marL="1101667" indent="0">
              <a:buNone/>
              <a:defRPr sz="530"/>
            </a:lvl6pPr>
            <a:lvl7pPr marL="1322001" indent="0">
              <a:buNone/>
              <a:defRPr sz="530"/>
            </a:lvl7pPr>
            <a:lvl8pPr marL="1542335" indent="0">
              <a:buNone/>
              <a:defRPr sz="530"/>
            </a:lvl8pPr>
            <a:lvl9pPr marL="1762670" indent="0">
              <a:buNone/>
              <a:defRPr sz="53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dirty="0"/>
          </a:p>
        </p:txBody>
      </p:sp>
      <p:sp>
        <p:nvSpPr>
          <p:cNvPr id="6" name="Footer Placeholder 5"/>
          <p:cNvSpPr>
            <a:spLocks noGrp="1"/>
          </p:cNvSpPr>
          <p:nvPr>
            <p:ph type="ftr" sz="quarter" idx="11"/>
          </p:nvPr>
        </p:nvSpPr>
        <p:spPr/>
        <p:txBody>
          <a:bodyPr/>
          <a:lstStyle>
            <a:lvl1pPr>
              <a:defRPr/>
            </a:lvl1pPr>
          </a:lstStyle>
          <a:p>
            <a:endParaRPr lang="en-US" dirty="0"/>
          </a:p>
        </p:txBody>
      </p:sp>
      <p:sp>
        <p:nvSpPr>
          <p:cNvPr id="7" name="Slide Number Placeholder 6"/>
          <p:cNvSpPr>
            <a:spLocks noGrp="1"/>
          </p:cNvSpPr>
          <p:nvPr>
            <p:ph type="sldNum" sz="quarter" idx="12"/>
          </p:nvPr>
        </p:nvSpPr>
        <p:spPr/>
        <p:txBody>
          <a:bodyPr/>
          <a:lstStyle>
            <a:lvl1pPr>
              <a:defRPr smtClean="0"/>
            </a:lvl1pPr>
          </a:lstStyle>
          <a:p>
            <a:fld id="{C4A1B17C-B3D3-4B4E-8D7D-E5606ADBEF83}" type="slidenum">
              <a:rPr lang="en-US"/>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446" y="23042339"/>
            <a:ext cx="26335263" cy="2721427"/>
          </a:xfrm>
        </p:spPr>
        <p:txBody>
          <a:bodyPr anchor="b"/>
          <a:lstStyle>
            <a:lvl1pPr algn="l">
              <a:defRPr sz="1061" b="1"/>
            </a:lvl1pPr>
          </a:lstStyle>
          <a:p>
            <a:r>
              <a:rPr lang="en-US"/>
              <a:t>Click to edit Master title style</a:t>
            </a:r>
          </a:p>
        </p:txBody>
      </p:sp>
      <p:sp>
        <p:nvSpPr>
          <p:cNvPr id="3" name="Picture Placeholder 2"/>
          <p:cNvSpPr>
            <a:spLocks noGrp="1"/>
          </p:cNvSpPr>
          <p:nvPr>
            <p:ph type="pic" idx="1"/>
          </p:nvPr>
        </p:nvSpPr>
        <p:spPr>
          <a:xfrm>
            <a:off x="8602446" y="2941870"/>
            <a:ext cx="26335263" cy="19750766"/>
          </a:xfrm>
        </p:spPr>
        <p:txBody>
          <a:bodyPr/>
          <a:lstStyle>
            <a:lvl1pPr marL="0" indent="0">
              <a:buNone/>
              <a:defRPr sz="1592"/>
            </a:lvl1pPr>
            <a:lvl2pPr marL="220334" indent="0">
              <a:buNone/>
              <a:defRPr sz="1302"/>
            </a:lvl2pPr>
            <a:lvl3pPr marL="440669" indent="0">
              <a:buNone/>
              <a:defRPr sz="1061"/>
            </a:lvl3pPr>
            <a:lvl4pPr marL="661001" indent="0">
              <a:buNone/>
              <a:defRPr sz="1061"/>
            </a:lvl4pPr>
            <a:lvl5pPr marL="881333" indent="0">
              <a:buNone/>
              <a:defRPr sz="1061"/>
            </a:lvl5pPr>
            <a:lvl6pPr marL="1101667" indent="0">
              <a:buNone/>
              <a:defRPr sz="1061"/>
            </a:lvl6pPr>
            <a:lvl7pPr marL="1322001" indent="0">
              <a:buNone/>
              <a:defRPr sz="1061"/>
            </a:lvl7pPr>
            <a:lvl8pPr marL="1542335" indent="0">
              <a:buNone/>
              <a:defRPr sz="1061"/>
            </a:lvl8pPr>
            <a:lvl9pPr marL="1762670" indent="0">
              <a:buNone/>
              <a:defRPr sz="1061"/>
            </a:lvl9pPr>
          </a:lstStyle>
          <a:p>
            <a:endParaRPr lang="en-US" dirty="0"/>
          </a:p>
        </p:txBody>
      </p:sp>
      <p:sp>
        <p:nvSpPr>
          <p:cNvPr id="4" name="Text Placeholder 3"/>
          <p:cNvSpPr>
            <a:spLocks noGrp="1"/>
          </p:cNvSpPr>
          <p:nvPr>
            <p:ph type="body" sz="half" idx="2"/>
          </p:nvPr>
        </p:nvSpPr>
        <p:spPr>
          <a:xfrm>
            <a:off x="8602446" y="25763767"/>
            <a:ext cx="26335263" cy="3863069"/>
          </a:xfrm>
        </p:spPr>
        <p:txBody>
          <a:bodyPr/>
          <a:lstStyle>
            <a:lvl1pPr marL="0" indent="0">
              <a:buNone/>
              <a:defRPr sz="772"/>
            </a:lvl1pPr>
            <a:lvl2pPr marL="220334" indent="0">
              <a:buNone/>
              <a:defRPr sz="530"/>
            </a:lvl2pPr>
            <a:lvl3pPr marL="440669" indent="0">
              <a:buNone/>
              <a:defRPr sz="530"/>
            </a:lvl3pPr>
            <a:lvl4pPr marL="661001" indent="0">
              <a:buNone/>
              <a:defRPr sz="530"/>
            </a:lvl4pPr>
            <a:lvl5pPr marL="881333" indent="0">
              <a:buNone/>
              <a:defRPr sz="530"/>
            </a:lvl5pPr>
            <a:lvl6pPr marL="1101667" indent="0">
              <a:buNone/>
              <a:defRPr sz="530"/>
            </a:lvl6pPr>
            <a:lvl7pPr marL="1322001" indent="0">
              <a:buNone/>
              <a:defRPr sz="530"/>
            </a:lvl7pPr>
            <a:lvl8pPr marL="1542335" indent="0">
              <a:buNone/>
              <a:defRPr sz="530"/>
            </a:lvl8pPr>
            <a:lvl9pPr marL="1762670" indent="0">
              <a:buNone/>
              <a:defRPr sz="53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dirty="0"/>
          </a:p>
        </p:txBody>
      </p:sp>
      <p:sp>
        <p:nvSpPr>
          <p:cNvPr id="6" name="Footer Placeholder 5"/>
          <p:cNvSpPr>
            <a:spLocks noGrp="1"/>
          </p:cNvSpPr>
          <p:nvPr>
            <p:ph type="ftr" sz="quarter" idx="11"/>
          </p:nvPr>
        </p:nvSpPr>
        <p:spPr/>
        <p:txBody>
          <a:bodyPr/>
          <a:lstStyle>
            <a:lvl1pPr>
              <a:defRPr/>
            </a:lvl1pPr>
          </a:lstStyle>
          <a:p>
            <a:endParaRPr lang="en-US" dirty="0"/>
          </a:p>
        </p:txBody>
      </p:sp>
      <p:sp>
        <p:nvSpPr>
          <p:cNvPr id="7" name="Slide Number Placeholder 6"/>
          <p:cNvSpPr>
            <a:spLocks noGrp="1"/>
          </p:cNvSpPr>
          <p:nvPr>
            <p:ph type="sldNum" sz="quarter" idx="12"/>
          </p:nvPr>
        </p:nvSpPr>
        <p:spPr/>
        <p:txBody>
          <a:bodyPr/>
          <a:lstStyle>
            <a:lvl1pPr>
              <a:defRPr smtClean="0"/>
            </a:lvl1pPr>
          </a:lstStyle>
          <a:p>
            <a:fld id="{73215574-76CC-314F-94D5-545F240CDE90}"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291577" y="2925538"/>
            <a:ext cx="37308063" cy="5486400"/>
          </a:xfrm>
          <a:prstGeom prst="rect">
            <a:avLst/>
          </a:prstGeom>
          <a:noFill/>
          <a:ln w="9525">
            <a:noFill/>
            <a:miter lim="800000"/>
            <a:headEnd/>
            <a:tailEnd/>
          </a:ln>
          <a:effectLst/>
        </p:spPr>
        <p:txBody>
          <a:bodyPr vert="horz" wrap="square" lIns="511805" tIns="255902" rIns="511805" bIns="255902"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3291577" y="9510037"/>
            <a:ext cx="37308063" cy="19750766"/>
          </a:xfrm>
          <a:prstGeom prst="rect">
            <a:avLst/>
          </a:prstGeom>
          <a:noFill/>
          <a:ln w="9525">
            <a:noFill/>
            <a:miter lim="800000"/>
            <a:headEnd/>
            <a:tailEnd/>
          </a:ln>
          <a:effectLst/>
        </p:spPr>
        <p:txBody>
          <a:bodyPr vert="horz" wrap="square" lIns="511805" tIns="255902" rIns="511805" bIns="255902"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3291567" y="29992870"/>
            <a:ext cx="9144000" cy="2193470"/>
          </a:xfrm>
          <a:prstGeom prst="rect">
            <a:avLst/>
          </a:prstGeom>
          <a:noFill/>
          <a:ln w="9525">
            <a:noFill/>
            <a:miter lim="800000"/>
            <a:headEnd/>
            <a:tailEnd/>
          </a:ln>
          <a:effectLst/>
        </p:spPr>
        <p:txBody>
          <a:bodyPr vert="horz" wrap="square" lIns="511805" tIns="255902" rIns="511805" bIns="255902" numCol="1" anchor="t" anchorCtr="0" compatLnSpc="1">
            <a:prstTxWarp prst="textNoShape">
              <a:avLst/>
            </a:prstTxWarp>
          </a:bodyPr>
          <a:lstStyle>
            <a:lvl1pPr defTabSz="2468041">
              <a:defRPr sz="3713"/>
            </a:lvl1pPr>
          </a:lstStyle>
          <a:p>
            <a:endParaRPr lang="en-US" dirty="0"/>
          </a:p>
        </p:txBody>
      </p:sp>
      <p:sp>
        <p:nvSpPr>
          <p:cNvPr id="1029" name="Rectangle 5"/>
          <p:cNvSpPr>
            <a:spLocks noGrp="1" noChangeArrowheads="1"/>
          </p:cNvSpPr>
          <p:nvPr>
            <p:ph type="ftr" sz="quarter" idx="3"/>
          </p:nvPr>
        </p:nvSpPr>
        <p:spPr bwMode="auto">
          <a:xfrm>
            <a:off x="14996440" y="29992870"/>
            <a:ext cx="13898337" cy="2193470"/>
          </a:xfrm>
          <a:prstGeom prst="rect">
            <a:avLst/>
          </a:prstGeom>
          <a:noFill/>
          <a:ln w="9525">
            <a:noFill/>
            <a:miter lim="800000"/>
            <a:headEnd/>
            <a:tailEnd/>
          </a:ln>
          <a:effectLst/>
        </p:spPr>
        <p:txBody>
          <a:bodyPr vert="horz" wrap="square" lIns="511805" tIns="255902" rIns="511805" bIns="255902" numCol="1" anchor="t" anchorCtr="0" compatLnSpc="1">
            <a:prstTxWarp prst="textNoShape">
              <a:avLst/>
            </a:prstTxWarp>
          </a:bodyPr>
          <a:lstStyle>
            <a:lvl1pPr algn="ctr" defTabSz="2468041">
              <a:defRPr sz="3713"/>
            </a:lvl1pPr>
          </a:lstStyle>
          <a:p>
            <a:endParaRPr lang="en-US" dirty="0"/>
          </a:p>
        </p:txBody>
      </p:sp>
      <p:sp>
        <p:nvSpPr>
          <p:cNvPr id="1030" name="Rectangle 6"/>
          <p:cNvSpPr>
            <a:spLocks noGrp="1" noChangeArrowheads="1"/>
          </p:cNvSpPr>
          <p:nvPr>
            <p:ph type="sldNum" sz="quarter" idx="4"/>
          </p:nvPr>
        </p:nvSpPr>
        <p:spPr bwMode="auto">
          <a:xfrm>
            <a:off x="31455633" y="29992870"/>
            <a:ext cx="9144000" cy="2193470"/>
          </a:xfrm>
          <a:prstGeom prst="rect">
            <a:avLst/>
          </a:prstGeom>
          <a:noFill/>
          <a:ln w="9525">
            <a:noFill/>
            <a:miter lim="800000"/>
            <a:headEnd/>
            <a:tailEnd/>
          </a:ln>
          <a:effectLst/>
        </p:spPr>
        <p:txBody>
          <a:bodyPr vert="horz" wrap="square" lIns="511805" tIns="255902" rIns="511805" bIns="255902" numCol="1" anchor="t" anchorCtr="0" compatLnSpc="1">
            <a:prstTxWarp prst="textNoShape">
              <a:avLst/>
            </a:prstTxWarp>
          </a:bodyPr>
          <a:lstStyle>
            <a:lvl1pPr algn="r" defTabSz="2468041">
              <a:defRPr sz="3713"/>
            </a:lvl1pPr>
          </a:lstStyle>
          <a:p>
            <a:fld id="{53C6937D-1392-A04B-9410-99D06D094EF8}" type="slidenum">
              <a:rPr lang="en-US"/>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468041" rtl="0" fontAlgn="base">
        <a:spcBef>
          <a:spcPct val="0"/>
        </a:spcBef>
        <a:spcAft>
          <a:spcPct val="0"/>
        </a:spcAft>
        <a:defRPr sz="11910">
          <a:solidFill>
            <a:schemeClr val="tx2"/>
          </a:solidFill>
          <a:latin typeface="+mj-lt"/>
          <a:ea typeface="+mj-ea"/>
          <a:cs typeface="+mj-cs"/>
        </a:defRPr>
      </a:lvl1pPr>
      <a:lvl2pPr algn="ctr" defTabSz="2468041" rtl="0" fontAlgn="base">
        <a:spcBef>
          <a:spcPct val="0"/>
        </a:spcBef>
        <a:spcAft>
          <a:spcPct val="0"/>
        </a:spcAft>
        <a:defRPr sz="11910">
          <a:solidFill>
            <a:schemeClr val="tx2"/>
          </a:solidFill>
          <a:latin typeface="Times" pitchFamily="-111" charset="0"/>
        </a:defRPr>
      </a:lvl2pPr>
      <a:lvl3pPr algn="ctr" defTabSz="2468041" rtl="0" fontAlgn="base">
        <a:spcBef>
          <a:spcPct val="0"/>
        </a:spcBef>
        <a:spcAft>
          <a:spcPct val="0"/>
        </a:spcAft>
        <a:defRPr sz="11910">
          <a:solidFill>
            <a:schemeClr val="tx2"/>
          </a:solidFill>
          <a:latin typeface="Times" pitchFamily="-111" charset="0"/>
        </a:defRPr>
      </a:lvl3pPr>
      <a:lvl4pPr algn="ctr" defTabSz="2468041" rtl="0" fontAlgn="base">
        <a:spcBef>
          <a:spcPct val="0"/>
        </a:spcBef>
        <a:spcAft>
          <a:spcPct val="0"/>
        </a:spcAft>
        <a:defRPr sz="11910">
          <a:solidFill>
            <a:schemeClr val="tx2"/>
          </a:solidFill>
          <a:latin typeface="Times" pitchFamily="-111" charset="0"/>
        </a:defRPr>
      </a:lvl4pPr>
      <a:lvl5pPr algn="ctr" defTabSz="2468041" rtl="0" fontAlgn="base">
        <a:spcBef>
          <a:spcPct val="0"/>
        </a:spcBef>
        <a:spcAft>
          <a:spcPct val="0"/>
        </a:spcAft>
        <a:defRPr sz="11910">
          <a:solidFill>
            <a:schemeClr val="tx2"/>
          </a:solidFill>
          <a:latin typeface="Times" pitchFamily="-111" charset="0"/>
        </a:defRPr>
      </a:lvl5pPr>
      <a:lvl6pPr marL="220334" algn="ctr" defTabSz="2468041" rtl="0" fontAlgn="base">
        <a:spcBef>
          <a:spcPct val="0"/>
        </a:spcBef>
        <a:spcAft>
          <a:spcPct val="0"/>
        </a:spcAft>
        <a:defRPr sz="11910">
          <a:solidFill>
            <a:schemeClr val="tx2"/>
          </a:solidFill>
          <a:latin typeface="Times" pitchFamily="-111" charset="0"/>
        </a:defRPr>
      </a:lvl6pPr>
      <a:lvl7pPr marL="440669" algn="ctr" defTabSz="2468041" rtl="0" fontAlgn="base">
        <a:spcBef>
          <a:spcPct val="0"/>
        </a:spcBef>
        <a:spcAft>
          <a:spcPct val="0"/>
        </a:spcAft>
        <a:defRPr sz="11910">
          <a:solidFill>
            <a:schemeClr val="tx2"/>
          </a:solidFill>
          <a:latin typeface="Times" pitchFamily="-111" charset="0"/>
        </a:defRPr>
      </a:lvl7pPr>
      <a:lvl8pPr marL="661001" algn="ctr" defTabSz="2468041" rtl="0" fontAlgn="base">
        <a:spcBef>
          <a:spcPct val="0"/>
        </a:spcBef>
        <a:spcAft>
          <a:spcPct val="0"/>
        </a:spcAft>
        <a:defRPr sz="11910">
          <a:solidFill>
            <a:schemeClr val="tx2"/>
          </a:solidFill>
          <a:latin typeface="Times" pitchFamily="-111" charset="0"/>
        </a:defRPr>
      </a:lvl8pPr>
      <a:lvl9pPr marL="881333" algn="ctr" defTabSz="2468041" rtl="0" fontAlgn="base">
        <a:spcBef>
          <a:spcPct val="0"/>
        </a:spcBef>
        <a:spcAft>
          <a:spcPct val="0"/>
        </a:spcAft>
        <a:defRPr sz="11910">
          <a:solidFill>
            <a:schemeClr val="tx2"/>
          </a:solidFill>
          <a:latin typeface="Times" pitchFamily="-111" charset="0"/>
        </a:defRPr>
      </a:lvl9pPr>
    </p:titleStyle>
    <p:bodyStyle>
      <a:lvl1pPr marL="925706" indent="-925706" algn="l" defTabSz="2468041" rtl="0" fontAlgn="base">
        <a:spcBef>
          <a:spcPct val="20000"/>
        </a:spcBef>
        <a:spcAft>
          <a:spcPct val="0"/>
        </a:spcAft>
        <a:buChar char="•"/>
        <a:defRPr sz="8727">
          <a:solidFill>
            <a:schemeClr val="tx1"/>
          </a:solidFill>
          <a:latin typeface="+mn-lt"/>
          <a:ea typeface="+mn-ea"/>
          <a:cs typeface="+mn-cs"/>
        </a:defRPr>
      </a:lvl1pPr>
      <a:lvl2pPr marL="2005189" indent="-771167" algn="l" defTabSz="2468041" rtl="0" fontAlgn="base">
        <a:spcBef>
          <a:spcPct val="20000"/>
        </a:spcBef>
        <a:spcAft>
          <a:spcPct val="0"/>
        </a:spcAft>
        <a:buChar char="–"/>
        <a:defRPr sz="7667">
          <a:solidFill>
            <a:schemeClr val="tx1"/>
          </a:solidFill>
          <a:latin typeface="+mn-lt"/>
          <a:ea typeface="ＭＳ Ｐゴシック" pitchFamily="-111" charset="-128"/>
        </a:defRPr>
      </a:lvl2pPr>
      <a:lvl3pPr marL="3084669" indent="-616627" algn="l" defTabSz="2468041" rtl="0" fontAlgn="base">
        <a:spcBef>
          <a:spcPct val="20000"/>
        </a:spcBef>
        <a:spcAft>
          <a:spcPct val="0"/>
        </a:spcAft>
        <a:buChar char="•"/>
        <a:defRPr sz="6365">
          <a:solidFill>
            <a:schemeClr val="tx1"/>
          </a:solidFill>
          <a:latin typeface="+mn-lt"/>
          <a:ea typeface="ＭＳ Ｐゴシック" pitchFamily="-111" charset="-128"/>
        </a:defRPr>
      </a:lvl3pPr>
      <a:lvl4pPr marL="4318689" indent="-617394" algn="l" defTabSz="2468041" rtl="0" fontAlgn="base">
        <a:spcBef>
          <a:spcPct val="20000"/>
        </a:spcBef>
        <a:spcAft>
          <a:spcPct val="0"/>
        </a:spcAft>
        <a:buChar char="–"/>
        <a:defRPr sz="5304">
          <a:solidFill>
            <a:schemeClr val="tx1"/>
          </a:solidFill>
          <a:latin typeface="+mn-lt"/>
          <a:ea typeface="ＭＳ Ｐゴシック" pitchFamily="-111" charset="-128"/>
        </a:defRPr>
      </a:lvl4pPr>
      <a:lvl5pPr marL="5552710" indent="-617394" algn="l" defTabSz="2468041" rtl="0" fontAlgn="base">
        <a:spcBef>
          <a:spcPct val="20000"/>
        </a:spcBef>
        <a:spcAft>
          <a:spcPct val="0"/>
        </a:spcAft>
        <a:buChar char="»"/>
        <a:defRPr sz="5304">
          <a:solidFill>
            <a:schemeClr val="tx1"/>
          </a:solidFill>
          <a:latin typeface="+mn-lt"/>
          <a:ea typeface="ＭＳ Ｐゴシック" pitchFamily="-111" charset="-128"/>
        </a:defRPr>
      </a:lvl5pPr>
      <a:lvl6pPr marL="5773043" indent="-617394" algn="l" defTabSz="2468041" rtl="0" fontAlgn="base">
        <a:spcBef>
          <a:spcPct val="20000"/>
        </a:spcBef>
        <a:spcAft>
          <a:spcPct val="0"/>
        </a:spcAft>
        <a:buChar char="»"/>
        <a:defRPr sz="5304">
          <a:solidFill>
            <a:schemeClr val="tx1"/>
          </a:solidFill>
          <a:latin typeface="+mn-lt"/>
          <a:ea typeface="ＭＳ Ｐゴシック" pitchFamily="-111" charset="-128"/>
        </a:defRPr>
      </a:lvl6pPr>
      <a:lvl7pPr marL="5993377" indent="-617394" algn="l" defTabSz="2468041" rtl="0" fontAlgn="base">
        <a:spcBef>
          <a:spcPct val="20000"/>
        </a:spcBef>
        <a:spcAft>
          <a:spcPct val="0"/>
        </a:spcAft>
        <a:buChar char="»"/>
        <a:defRPr sz="5304">
          <a:solidFill>
            <a:schemeClr val="tx1"/>
          </a:solidFill>
          <a:latin typeface="+mn-lt"/>
          <a:ea typeface="ＭＳ Ｐゴシック" pitchFamily="-111" charset="-128"/>
        </a:defRPr>
      </a:lvl7pPr>
      <a:lvl8pPr marL="6213711" indent="-617394" algn="l" defTabSz="2468041" rtl="0" fontAlgn="base">
        <a:spcBef>
          <a:spcPct val="20000"/>
        </a:spcBef>
        <a:spcAft>
          <a:spcPct val="0"/>
        </a:spcAft>
        <a:buChar char="»"/>
        <a:defRPr sz="5304">
          <a:solidFill>
            <a:schemeClr val="tx1"/>
          </a:solidFill>
          <a:latin typeface="+mn-lt"/>
          <a:ea typeface="ＭＳ Ｐゴシック" pitchFamily="-111" charset="-128"/>
        </a:defRPr>
      </a:lvl8pPr>
      <a:lvl9pPr marL="6434042" indent="-617394" algn="l" defTabSz="2468041" rtl="0" fontAlgn="base">
        <a:spcBef>
          <a:spcPct val="20000"/>
        </a:spcBef>
        <a:spcAft>
          <a:spcPct val="0"/>
        </a:spcAft>
        <a:buChar char="»"/>
        <a:defRPr sz="5304">
          <a:solidFill>
            <a:schemeClr val="tx1"/>
          </a:solidFill>
          <a:latin typeface="+mn-lt"/>
          <a:ea typeface="ＭＳ Ｐゴシック" pitchFamily="-111" charset="-128"/>
        </a:defRPr>
      </a:lvl9pPr>
    </p:bodyStyle>
    <p:otherStyle>
      <a:defPPr>
        <a:defRPr lang="en-US"/>
      </a:defPPr>
      <a:lvl1pPr marL="0" algn="l" defTabSz="220334" rtl="0" eaLnBrk="1" latinLnBrk="0" hangingPunct="1">
        <a:defRPr sz="772" kern="1200">
          <a:solidFill>
            <a:schemeClr val="tx1"/>
          </a:solidFill>
          <a:latin typeface="+mn-lt"/>
          <a:ea typeface="+mn-ea"/>
          <a:cs typeface="+mn-cs"/>
        </a:defRPr>
      </a:lvl1pPr>
      <a:lvl2pPr marL="220334" algn="l" defTabSz="220334" rtl="0" eaLnBrk="1" latinLnBrk="0" hangingPunct="1">
        <a:defRPr sz="772" kern="1200">
          <a:solidFill>
            <a:schemeClr val="tx1"/>
          </a:solidFill>
          <a:latin typeface="+mn-lt"/>
          <a:ea typeface="+mn-ea"/>
          <a:cs typeface="+mn-cs"/>
        </a:defRPr>
      </a:lvl2pPr>
      <a:lvl3pPr marL="440669" algn="l" defTabSz="220334" rtl="0" eaLnBrk="1" latinLnBrk="0" hangingPunct="1">
        <a:defRPr sz="772" kern="1200">
          <a:solidFill>
            <a:schemeClr val="tx1"/>
          </a:solidFill>
          <a:latin typeface="+mn-lt"/>
          <a:ea typeface="+mn-ea"/>
          <a:cs typeface="+mn-cs"/>
        </a:defRPr>
      </a:lvl3pPr>
      <a:lvl4pPr marL="661001" algn="l" defTabSz="220334" rtl="0" eaLnBrk="1" latinLnBrk="0" hangingPunct="1">
        <a:defRPr sz="772" kern="1200">
          <a:solidFill>
            <a:schemeClr val="tx1"/>
          </a:solidFill>
          <a:latin typeface="+mn-lt"/>
          <a:ea typeface="+mn-ea"/>
          <a:cs typeface="+mn-cs"/>
        </a:defRPr>
      </a:lvl4pPr>
      <a:lvl5pPr marL="881333" algn="l" defTabSz="220334" rtl="0" eaLnBrk="1" latinLnBrk="0" hangingPunct="1">
        <a:defRPr sz="772" kern="1200">
          <a:solidFill>
            <a:schemeClr val="tx1"/>
          </a:solidFill>
          <a:latin typeface="+mn-lt"/>
          <a:ea typeface="+mn-ea"/>
          <a:cs typeface="+mn-cs"/>
        </a:defRPr>
      </a:lvl5pPr>
      <a:lvl6pPr marL="1101667" algn="l" defTabSz="220334" rtl="0" eaLnBrk="1" latinLnBrk="0" hangingPunct="1">
        <a:defRPr sz="772" kern="1200">
          <a:solidFill>
            <a:schemeClr val="tx1"/>
          </a:solidFill>
          <a:latin typeface="+mn-lt"/>
          <a:ea typeface="+mn-ea"/>
          <a:cs typeface="+mn-cs"/>
        </a:defRPr>
      </a:lvl6pPr>
      <a:lvl7pPr marL="1322001" algn="l" defTabSz="220334" rtl="0" eaLnBrk="1" latinLnBrk="0" hangingPunct="1">
        <a:defRPr sz="772" kern="1200">
          <a:solidFill>
            <a:schemeClr val="tx1"/>
          </a:solidFill>
          <a:latin typeface="+mn-lt"/>
          <a:ea typeface="+mn-ea"/>
          <a:cs typeface="+mn-cs"/>
        </a:defRPr>
      </a:lvl7pPr>
      <a:lvl8pPr marL="1542335" algn="l" defTabSz="220334" rtl="0" eaLnBrk="1" latinLnBrk="0" hangingPunct="1">
        <a:defRPr sz="772" kern="1200">
          <a:solidFill>
            <a:schemeClr val="tx1"/>
          </a:solidFill>
          <a:latin typeface="+mn-lt"/>
          <a:ea typeface="+mn-ea"/>
          <a:cs typeface="+mn-cs"/>
        </a:defRPr>
      </a:lvl8pPr>
      <a:lvl9pPr marL="1762670" algn="l" defTabSz="220334" rtl="0" eaLnBrk="1" latinLnBrk="0" hangingPunct="1">
        <a:defRPr sz="77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tif"/><Relationship Id="rId13" Type="http://schemas.openxmlformats.org/officeDocument/2006/relationships/image" Target="../media/image11.png"/><Relationship Id="rId18" Type="http://schemas.openxmlformats.org/officeDocument/2006/relationships/image" Target="../media/image15.png"/><Relationship Id="rId3" Type="http://schemas.openxmlformats.org/officeDocument/2006/relationships/image" Target="../media/image1.jpeg"/><Relationship Id="rId21" Type="http://schemas.openxmlformats.org/officeDocument/2006/relationships/image" Target="../media/image18.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4.png"/><Relationship Id="rId2" Type="http://schemas.openxmlformats.org/officeDocument/2006/relationships/notesSlide" Target="../notesSlides/notesSlide1.xml"/><Relationship Id="rId16" Type="http://schemas.openxmlformats.org/officeDocument/2006/relationships/hyperlink" Target="https://earthobservatory.nasa.gov/images/88796/puerto-rico-goes-dark" TargetMode="External"/><Relationship Id="rId20"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image" Target="../media/image20.png"/><Relationship Id="rId10" Type="http://schemas.openxmlformats.org/officeDocument/2006/relationships/image" Target="../media/image8.png"/><Relationship Id="rId19" Type="http://schemas.openxmlformats.org/officeDocument/2006/relationships/image" Target="../media/image16.png"/><Relationship Id="rId4" Type="http://schemas.openxmlformats.org/officeDocument/2006/relationships/image" Target="../media/image2.tiff"/><Relationship Id="rId9" Type="http://schemas.openxmlformats.org/officeDocument/2006/relationships/image" Target="../media/image7.tif"/><Relationship Id="rId14" Type="http://schemas.openxmlformats.org/officeDocument/2006/relationships/image" Target="../media/image12.png"/><Relationship Id="rId22"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5" name="Group 164"/>
          <p:cNvGrpSpPr/>
          <p:nvPr/>
        </p:nvGrpSpPr>
        <p:grpSpPr>
          <a:xfrm>
            <a:off x="4147368" y="1965121"/>
            <a:ext cx="8584585" cy="779395"/>
            <a:chOff x="6477000" y="4495801"/>
            <a:chExt cx="11900854" cy="1022615"/>
          </a:xfrm>
        </p:grpSpPr>
        <p:sp>
          <p:nvSpPr>
            <p:cNvPr id="52" name="Rounded Rectangle 51"/>
            <p:cNvSpPr/>
            <p:nvPr/>
          </p:nvSpPr>
          <p:spPr bwMode="auto">
            <a:xfrm>
              <a:off x="6477000" y="4495801"/>
              <a:ext cx="11900854" cy="1022615"/>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44087" tIns="22043" rIns="44087" bIns="22043" numCol="1" rtlCol="0" anchor="t" anchorCtr="0" compatLnSpc="1">
              <a:prstTxWarp prst="textNoShape">
                <a:avLst/>
              </a:prstTxWarp>
            </a:bodyPr>
            <a:lstStyle/>
            <a:p>
              <a:pPr defTabSz="440890"/>
              <a:endParaRPr lang="en-US" sz="1157"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3" name="TextBox 52"/>
            <p:cNvSpPr txBox="1"/>
            <p:nvPr/>
          </p:nvSpPr>
          <p:spPr>
            <a:xfrm>
              <a:off x="7326109" y="4562904"/>
              <a:ext cx="10202634" cy="888408"/>
            </a:xfrm>
            <a:prstGeom prst="rect">
              <a:avLst/>
            </a:prstGeom>
            <a:noFill/>
          </p:spPr>
          <p:txBody>
            <a:bodyPr wrap="square" rtlCol="0">
              <a:spAutoFit/>
            </a:bodyPr>
            <a:lstStyle/>
            <a:p>
              <a:r>
                <a:rPr lang="en-US" sz="3800" dirty="0" err="1">
                  <a:latin typeface="Helvetica Neue" panose="02000503000000020004" pitchFamily="2" charset="0"/>
                  <a:ea typeface="Helvetica Neue" panose="02000503000000020004" pitchFamily="2" charset="0"/>
                  <a:cs typeface="Helvetica Neue" panose="02000503000000020004" pitchFamily="2" charset="0"/>
                </a:rPr>
                <a:t>Samantha.Molnar@colorado.edu</a:t>
              </a:r>
              <a:endParaRPr lang="en-US" sz="3800" dirty="0">
                <a:latin typeface="Helvetica Neue" panose="02000503000000020004" pitchFamily="2" charset="0"/>
                <a:ea typeface="Helvetica Neue" panose="02000503000000020004" pitchFamily="2" charset="0"/>
                <a:cs typeface="Helvetica Neue" panose="02000503000000020004" pitchFamily="2" charset="0"/>
              </a:endParaRPr>
            </a:p>
          </p:txBody>
        </p:sp>
      </p:grpSp>
      <p:pic>
        <p:nvPicPr>
          <p:cNvPr id="90" name="Picture 89" descr="Boulder FL VERT B.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5151" y="141722"/>
            <a:ext cx="2435334" cy="3247112"/>
          </a:xfrm>
          <a:prstGeom prst="rect">
            <a:avLst/>
          </a:prstGeom>
        </p:spPr>
      </p:pic>
      <p:sp>
        <p:nvSpPr>
          <p:cNvPr id="126" name="Text Box 27"/>
          <p:cNvSpPr txBox="1">
            <a:spLocks noChangeArrowheads="1"/>
          </p:cNvSpPr>
          <p:nvPr/>
        </p:nvSpPr>
        <p:spPr bwMode="auto">
          <a:xfrm>
            <a:off x="4051099" y="222278"/>
            <a:ext cx="35725301" cy="1275601"/>
          </a:xfrm>
          <a:prstGeom prst="rect">
            <a:avLst/>
          </a:prstGeom>
          <a:noFill/>
          <a:ln w="9525">
            <a:noFill/>
            <a:miter lim="800000"/>
            <a:headEnd/>
            <a:tailEnd/>
          </a:ln>
          <a:effectLst/>
        </p:spPr>
        <p:txBody>
          <a:bodyPr wrap="square" lIns="44064" tIns="22032" rIns="44064" bIns="22032">
            <a:prstTxWarp prst="textNoShape">
              <a:avLst/>
            </a:prstTxWarp>
            <a:spAutoFit/>
          </a:bodyPr>
          <a:lstStyle/>
          <a:p>
            <a:pPr algn="ctr"/>
            <a:r>
              <a:rPr lang="en-US" sz="8000" dirty="0">
                <a:latin typeface="Helvetica Neue" panose="02000503000000020004" pitchFamily="2" charset="0"/>
                <a:ea typeface="Helvetica Neue" panose="02000503000000020004" pitchFamily="2" charset="0"/>
                <a:cs typeface="Helvetica Neue" panose="02000503000000020004" pitchFamily="2" charset="0"/>
              </a:rPr>
              <a:t>The Role of Inertia in the Cascading-Failure Dynamics of Power Systems</a:t>
            </a:r>
            <a:endParaRPr lang="en-US" sz="8000" baseline="-25000" dirty="0">
              <a:solidFill>
                <a:srgbClr val="1C1E66"/>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1" name="Text Box 300"/>
          <p:cNvSpPr txBox="1">
            <a:spLocks noChangeArrowheads="1"/>
          </p:cNvSpPr>
          <p:nvPr/>
        </p:nvSpPr>
        <p:spPr bwMode="auto">
          <a:xfrm>
            <a:off x="12158737" y="1590013"/>
            <a:ext cx="20169868" cy="1798821"/>
          </a:xfrm>
          <a:prstGeom prst="rect">
            <a:avLst/>
          </a:prstGeom>
          <a:noFill/>
          <a:ln w="9525">
            <a:noFill/>
            <a:miter lim="800000"/>
            <a:headEnd/>
            <a:tailEnd/>
          </a:ln>
          <a:effectLst/>
        </p:spPr>
        <p:txBody>
          <a:bodyPr wrap="square" lIns="44064" tIns="22032" rIns="44064" bIns="22032">
            <a:prstTxWarp prst="textNoShape">
              <a:avLst/>
            </a:prstTxWarp>
            <a:spAutoFit/>
          </a:bodyPr>
          <a:lstStyle/>
          <a:p>
            <a:pPr algn="ctr" eaLnBrk="1" hangingPunct="1">
              <a:spcBef>
                <a:spcPct val="20000"/>
              </a:spcBef>
            </a:pPr>
            <a:r>
              <a:rPr lang="en-US" sz="3800" dirty="0">
                <a:latin typeface="Helvetica Neue" panose="02000503000000020004" pitchFamily="2" charset="0"/>
                <a:ea typeface="Helvetica Neue" panose="02000503000000020004" pitchFamily="2" charset="0"/>
                <a:cs typeface="Helvetica Neue" panose="02000503000000020004" pitchFamily="2" charset="0"/>
              </a:rPr>
              <a:t> Samantha Molnar</a:t>
            </a:r>
            <a:r>
              <a:rPr lang="en-US" sz="3800" baseline="30000" dirty="0">
                <a:latin typeface="Helvetica Neue" panose="02000503000000020004" pitchFamily="2" charset="0"/>
                <a:ea typeface="Helvetica Neue" panose="02000503000000020004" pitchFamily="2" charset="0"/>
                <a:cs typeface="Helvetica Neue" panose="02000503000000020004" pitchFamily="2" charset="0"/>
              </a:rPr>
              <a:t>1,2</a:t>
            </a:r>
            <a:r>
              <a:rPr lang="en-US" sz="3800" dirty="0">
                <a:latin typeface="Helvetica Neue" panose="02000503000000020004" pitchFamily="2" charset="0"/>
                <a:ea typeface="Helvetica Neue" panose="02000503000000020004" pitchFamily="2" charset="0"/>
                <a:cs typeface="Helvetica Neue" panose="02000503000000020004" pitchFamily="2" charset="0"/>
              </a:rPr>
              <a:t>, Elizabeth Bradley</a:t>
            </a:r>
            <a:r>
              <a:rPr lang="en-US" sz="3800" baseline="30000" dirty="0">
                <a:latin typeface="Helvetica Neue" panose="02000503000000020004" pitchFamily="2" charset="0"/>
                <a:ea typeface="Helvetica Neue" panose="02000503000000020004" pitchFamily="2" charset="0"/>
                <a:cs typeface="Helvetica Neue" panose="02000503000000020004" pitchFamily="2" charset="0"/>
              </a:rPr>
              <a:t>1</a:t>
            </a:r>
            <a:r>
              <a:rPr lang="en-US" sz="3800" dirty="0">
                <a:latin typeface="Helvetica Neue" panose="02000503000000020004" pitchFamily="2" charset="0"/>
                <a:ea typeface="Helvetica Neue" panose="02000503000000020004" pitchFamily="2" charset="0"/>
                <a:cs typeface="Helvetica Neue" panose="02000503000000020004" pitchFamily="2" charset="0"/>
              </a:rPr>
              <a:t>, </a:t>
            </a:r>
            <a:r>
              <a:rPr lang="en-US" sz="3800" dirty="0" err="1">
                <a:latin typeface="Helvetica Neue" panose="02000503000000020004" pitchFamily="2" charset="0"/>
                <a:ea typeface="Helvetica Neue" panose="02000503000000020004" pitchFamily="2" charset="0"/>
                <a:cs typeface="Helvetica Neue" panose="02000503000000020004" pitchFamily="2" charset="0"/>
              </a:rPr>
              <a:t>Bri</a:t>
            </a:r>
            <a:r>
              <a:rPr lang="en-US" sz="3800" dirty="0">
                <a:latin typeface="Helvetica Neue" panose="02000503000000020004" pitchFamily="2" charset="0"/>
                <a:ea typeface="Helvetica Neue" panose="02000503000000020004" pitchFamily="2" charset="0"/>
                <a:cs typeface="Helvetica Neue" panose="02000503000000020004" pitchFamily="2" charset="0"/>
              </a:rPr>
              <a:t>-Mathias Hodge</a:t>
            </a:r>
            <a:r>
              <a:rPr lang="en-US" sz="3800" baseline="30000" dirty="0">
                <a:latin typeface="Helvetica Neue" panose="02000503000000020004" pitchFamily="2" charset="0"/>
                <a:ea typeface="Helvetica Neue" panose="02000503000000020004" pitchFamily="2" charset="0"/>
                <a:cs typeface="Helvetica Neue" panose="02000503000000020004" pitchFamily="2" charset="0"/>
              </a:rPr>
              <a:t>2</a:t>
            </a:r>
            <a:r>
              <a:rPr lang="en-US" sz="3800" dirty="0">
                <a:latin typeface="Helvetica Neue" panose="02000503000000020004" pitchFamily="2" charset="0"/>
                <a:ea typeface="Helvetica Neue" panose="02000503000000020004" pitchFamily="2" charset="0"/>
                <a:cs typeface="Helvetica Neue" panose="02000503000000020004" pitchFamily="2" charset="0"/>
              </a:rPr>
              <a:t>, Kenny Gruchalla</a:t>
            </a:r>
            <a:r>
              <a:rPr lang="en-US" sz="3800" baseline="30000" dirty="0">
                <a:latin typeface="Helvetica Neue" panose="02000503000000020004" pitchFamily="2" charset="0"/>
                <a:ea typeface="Helvetica Neue" panose="02000503000000020004" pitchFamily="2" charset="0"/>
                <a:cs typeface="Helvetica Neue" panose="02000503000000020004" pitchFamily="2" charset="0"/>
              </a:rPr>
              <a:t>2</a:t>
            </a:r>
          </a:p>
          <a:p>
            <a:pPr algn="ctr" eaLnBrk="1" hangingPunct="1">
              <a:lnSpc>
                <a:spcPct val="80000"/>
              </a:lnSpc>
              <a:spcBef>
                <a:spcPct val="20000"/>
              </a:spcBef>
            </a:pPr>
            <a:r>
              <a:rPr lang="en-US" sz="3800" dirty="0">
                <a:latin typeface="Helvetica Neue" panose="02000503000000020004" pitchFamily="2" charset="0"/>
                <a:ea typeface="Helvetica Neue" panose="02000503000000020004" pitchFamily="2" charset="0"/>
                <a:cs typeface="Helvetica Neue" panose="02000503000000020004" pitchFamily="2" charset="0"/>
              </a:rPr>
              <a:t> </a:t>
            </a:r>
            <a:r>
              <a:rPr lang="en-US" sz="3800" baseline="30000" dirty="0">
                <a:latin typeface="Helvetica Neue" panose="02000503000000020004" pitchFamily="2" charset="0"/>
                <a:ea typeface="Helvetica Neue" panose="02000503000000020004" pitchFamily="2" charset="0"/>
                <a:cs typeface="Helvetica Neue" panose="02000503000000020004" pitchFamily="2" charset="0"/>
              </a:rPr>
              <a:t>1</a:t>
            </a:r>
            <a:r>
              <a:rPr lang="en-US" sz="3800" dirty="0">
                <a:latin typeface="Helvetica Neue" panose="02000503000000020004" pitchFamily="2" charset="0"/>
                <a:ea typeface="Helvetica Neue" panose="02000503000000020004" pitchFamily="2" charset="0"/>
                <a:cs typeface="Helvetica Neue" panose="02000503000000020004" pitchFamily="2" charset="0"/>
              </a:rPr>
              <a:t> Department of Computer Science, University of Colorado, Boulder, CO, USA</a:t>
            </a:r>
          </a:p>
          <a:p>
            <a:pPr algn="ctr" eaLnBrk="1" hangingPunct="1">
              <a:lnSpc>
                <a:spcPct val="80000"/>
              </a:lnSpc>
              <a:spcBef>
                <a:spcPct val="20000"/>
              </a:spcBef>
            </a:pPr>
            <a:r>
              <a:rPr lang="en-US" sz="3800" baseline="30000" dirty="0">
                <a:latin typeface="Helvetica Neue" panose="02000503000000020004" pitchFamily="2" charset="0"/>
                <a:ea typeface="Helvetica Neue" panose="02000503000000020004" pitchFamily="2" charset="0"/>
                <a:cs typeface="Helvetica Neue" panose="02000503000000020004" pitchFamily="2" charset="0"/>
              </a:rPr>
              <a:t>2</a:t>
            </a:r>
            <a:r>
              <a:rPr lang="en-US" sz="3800" dirty="0">
                <a:latin typeface="Helvetica Neue" panose="02000503000000020004" pitchFamily="2" charset="0"/>
                <a:ea typeface="Helvetica Neue" panose="02000503000000020004" pitchFamily="2" charset="0"/>
                <a:cs typeface="Helvetica Neue" panose="02000503000000020004" pitchFamily="2" charset="0"/>
              </a:rPr>
              <a:t> National Renewable Energy Lab (NREL), Golden, CO, USA</a:t>
            </a:r>
          </a:p>
        </p:txBody>
      </p:sp>
      <p:pic>
        <p:nvPicPr>
          <p:cNvPr id="18" name="Picture 17"/>
          <p:cNvPicPr>
            <a:picLocks noChangeAspect="1"/>
          </p:cNvPicPr>
          <p:nvPr/>
        </p:nvPicPr>
        <p:blipFill>
          <a:blip r:embed="rId4"/>
          <a:stretch>
            <a:fillRect/>
          </a:stretch>
        </p:blipFill>
        <p:spPr>
          <a:xfrm>
            <a:off x="39095313" y="1098119"/>
            <a:ext cx="4187201" cy="1495429"/>
          </a:xfrm>
          <a:prstGeom prst="rect">
            <a:avLst/>
          </a:prstGeom>
        </p:spPr>
      </p:pic>
      <mc:AlternateContent xmlns:mc="http://schemas.openxmlformats.org/markup-compatibility/2006">
        <mc:Choice xmlns:a14="http://schemas.microsoft.com/office/drawing/2010/main" Requires="a14">
          <p:graphicFrame>
            <p:nvGraphicFramePr>
              <p:cNvPr id="28" name="Table 27">
                <a:extLst>
                  <a:ext uri="{FF2B5EF4-FFF2-40B4-BE49-F238E27FC236}">
                    <a16:creationId xmlns:a16="http://schemas.microsoft.com/office/drawing/2014/main" id="{42D46845-0FC5-0A4C-990A-AC1A196DC315}"/>
                  </a:ext>
                </a:extLst>
              </p:cNvPr>
              <p:cNvGraphicFramePr>
                <a:graphicFrameLocks noGrp="1"/>
              </p:cNvGraphicFramePr>
              <p:nvPr>
                <p:extLst>
                  <p:ext uri="{D42A27DB-BD31-4B8C-83A1-F6EECF244321}">
                    <p14:modId xmlns:p14="http://schemas.microsoft.com/office/powerpoint/2010/main" val="176735423"/>
                  </p:ext>
                </p:extLst>
              </p:nvPr>
            </p:nvGraphicFramePr>
            <p:xfrm>
              <a:off x="28248611" y="7797641"/>
              <a:ext cx="15068786" cy="2895600"/>
            </p:xfrm>
            <a:graphic>
              <a:graphicData uri="http://schemas.openxmlformats.org/drawingml/2006/table">
                <a:tbl>
                  <a:tblPr firstRow="1" bandRow="1">
                    <a:tableStyleId>{5C22544A-7EE6-4342-B048-85BDC9FD1C3A}</a:tableStyleId>
                  </a:tblPr>
                  <a:tblGrid>
                    <a:gridCol w="4273234">
                      <a:extLst>
                        <a:ext uri="{9D8B030D-6E8A-4147-A177-3AD203B41FA5}">
                          <a16:colId xmlns:a16="http://schemas.microsoft.com/office/drawing/2014/main" val="4056685924"/>
                        </a:ext>
                      </a:extLst>
                    </a:gridCol>
                    <a:gridCol w="1118205">
                      <a:extLst>
                        <a:ext uri="{9D8B030D-6E8A-4147-A177-3AD203B41FA5}">
                          <a16:colId xmlns:a16="http://schemas.microsoft.com/office/drawing/2014/main" val="244831713"/>
                        </a:ext>
                      </a:extLst>
                    </a:gridCol>
                    <a:gridCol w="9677347">
                      <a:extLst>
                        <a:ext uri="{9D8B030D-6E8A-4147-A177-3AD203B41FA5}">
                          <a16:colId xmlns:a16="http://schemas.microsoft.com/office/drawing/2014/main" val="2232652001"/>
                        </a:ext>
                      </a:extLst>
                    </a:gridCol>
                  </a:tblGrid>
                  <a:tr h="0">
                    <a:tc>
                      <a:txBody>
                        <a:bodyPr/>
                        <a:lstStyle/>
                        <a:p>
                          <a:pPr algn="ctr"/>
                          <a:r>
                            <a:rPr lang="en-US" sz="3200" b="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Topology</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a:r>
                            <a:rPr lang="en-US" sz="3200" b="0" dirty="0" err="1">
                              <a:solidFill>
                                <a:schemeClr val="tx1"/>
                              </a:solidFill>
                              <a:latin typeface="Helvetica Neue" panose="02000503000000020004" pitchFamily="2" charset="0"/>
                              <a:ea typeface="Helvetica Neue" panose="02000503000000020004" pitchFamily="2" charset="0"/>
                              <a:cs typeface="Helvetica Neue" panose="02000503000000020004" pitchFamily="2" charset="0"/>
                            </a:rPr>
                            <a:t>Delauney</a:t>
                          </a:r>
                          <a:r>
                            <a:rPr lang="en-US" sz="3200" b="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Triangulation and minimum spanning tree</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07289361"/>
                      </a:ext>
                    </a:extLst>
                  </a:tr>
                  <a:tr h="370840">
                    <a:tc>
                      <a:txBody>
                        <a:bodyPr/>
                        <a:lstStyle/>
                        <a:p>
                          <a:pPr algn="ctr"/>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Load</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lvl="0" indent="0" algn="ctr" defTabSz="220334" rtl="0" eaLnBrk="1" fontAlgn="auto" latinLnBrk="0" hangingPunct="1">
                            <a:lnSpc>
                              <a:spcPct val="100000"/>
                            </a:lnSpc>
                            <a:spcBef>
                              <a:spcPts val="0"/>
                            </a:spcBef>
                            <a:spcAft>
                              <a:spcPts val="0"/>
                            </a:spcAft>
                            <a:buClrTx/>
                            <a:buSzTx/>
                            <a:buFontTx/>
                            <a:buNone/>
                            <a:tabLst/>
                            <a:defRPr/>
                          </a:pPr>
                          <a:r>
                            <a:rPr lang="en-US" sz="3200" b="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lvl="0" indent="0" algn="l" defTabSz="220334" rtl="0" eaLnBrk="1" fontAlgn="auto" latinLnBrk="0" hangingPunct="1">
                            <a:lnSpc>
                              <a:spcPct val="100000"/>
                            </a:lnSpc>
                            <a:spcBef>
                              <a:spcPts val="0"/>
                            </a:spcBef>
                            <a:spcAft>
                              <a:spcPts val="0"/>
                            </a:spcAft>
                            <a:buClrTx/>
                            <a:buSzTx/>
                            <a:buFontTx/>
                            <a:buNone/>
                            <a:tabLst/>
                            <a:defRPr/>
                          </a:pPr>
                          <a:r>
                            <a:rPr lang="en-US" sz="3200" dirty="0">
                              <a:latin typeface="Helvetica Neue" panose="02000503000000020004" pitchFamily="2" charset="0"/>
                              <a:ea typeface="Helvetica Neue" panose="02000503000000020004" pitchFamily="2" charset="0"/>
                              <a:cs typeface="Helvetica Neue" panose="02000503000000020004" pitchFamily="2" charset="0"/>
                            </a:rPr>
                            <a:t>Population size </a:t>
                          </a:r>
                          <a14:m>
                            <m:oMath xmlns:m="http://schemas.openxmlformats.org/officeDocument/2006/math">
                              <m:r>
                                <a:rPr lang="en-US" sz="3200" i="1" smtClean="0">
                                  <a:latin typeface="Cambria Math" panose="02040503050406030204" pitchFamily="18" charset="0"/>
                                  <a:ea typeface="Cambria Math" panose="02040503050406030204" pitchFamily="18" charset="0"/>
                                  <a:cs typeface="Helvetica Neue" panose="02000503000000020004" pitchFamily="2" charset="0"/>
                                </a:rPr>
                                <m:t>∝</m:t>
                              </m:r>
                            </m:oMath>
                          </a14:m>
                          <a:r>
                            <a:rPr lang="en-US" sz="3200" dirty="0">
                              <a:latin typeface="Helvetica Neue" panose="02000503000000020004" pitchFamily="2" charset="0"/>
                              <a:ea typeface="Helvetica Neue" panose="02000503000000020004" pitchFamily="2" charset="0"/>
                              <a:cs typeface="Helvetica Neue" panose="02000503000000020004" pitchFamily="2" charset="0"/>
                            </a:rPr>
                            <a:t> Power Consumption</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07700798"/>
                      </a:ext>
                    </a:extLst>
                  </a:tr>
                  <a:tr h="370840">
                    <a:tc>
                      <a:txBody>
                        <a:bodyPr/>
                        <a:lstStyle/>
                        <a:p>
                          <a:pPr algn="ctr"/>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Generation</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220334" rtl="0" eaLnBrk="1" fontAlgn="auto" latinLnBrk="0" hangingPunct="1">
                            <a:lnSpc>
                              <a:spcPct val="100000"/>
                            </a:lnSpc>
                            <a:spcBef>
                              <a:spcPts val="0"/>
                            </a:spcBef>
                            <a:spcAft>
                              <a:spcPts val="0"/>
                            </a:spcAft>
                            <a:buClrTx/>
                            <a:buSzTx/>
                            <a:buFontTx/>
                            <a:buNone/>
                            <a:tabLst/>
                            <a:defRPr/>
                          </a:pPr>
                          <a:r>
                            <a:rPr lang="en-US" sz="3200" b="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Amount and type from EIA</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167942695"/>
                      </a:ext>
                    </a:extLst>
                  </a:tr>
                  <a:tr h="370840">
                    <a:tc>
                      <a:txBody>
                        <a:bodyPr/>
                        <a:lstStyle/>
                        <a:p>
                          <a:pPr algn="ctr"/>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Line Parameters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220334" rtl="0" eaLnBrk="1" fontAlgn="auto" latinLnBrk="0" hangingPunct="1">
                            <a:lnSpc>
                              <a:spcPct val="100000"/>
                            </a:lnSpc>
                            <a:spcBef>
                              <a:spcPts val="0"/>
                            </a:spcBef>
                            <a:spcAft>
                              <a:spcPts val="0"/>
                            </a:spcAft>
                            <a:buClrTx/>
                            <a:buSzTx/>
                            <a:buFontTx/>
                            <a:buNone/>
                            <a:tabLst/>
                            <a:defRPr/>
                          </a:pPr>
                          <a:r>
                            <a:rPr lang="en-US" sz="3200" b="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Statistically pick radius and conductor type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315992924"/>
                      </a:ext>
                    </a:extLst>
                  </a:tr>
                  <a:tr h="370840">
                    <a:tc>
                      <a:txBody>
                        <a:bodyPr/>
                        <a:lstStyle/>
                        <a:p>
                          <a:pPr algn="ctr"/>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Dynamical Parameters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220334" rtl="0" eaLnBrk="1" fontAlgn="auto" latinLnBrk="0" hangingPunct="1">
                            <a:lnSpc>
                              <a:spcPct val="100000"/>
                            </a:lnSpc>
                            <a:spcBef>
                              <a:spcPts val="0"/>
                            </a:spcBef>
                            <a:spcAft>
                              <a:spcPts val="0"/>
                            </a:spcAft>
                            <a:buClrTx/>
                            <a:buSzTx/>
                            <a:buFontTx/>
                            <a:buNone/>
                            <a:tabLst/>
                            <a:defRPr/>
                          </a:pPr>
                          <a:r>
                            <a:rPr lang="en-US" sz="3200" b="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Draw from distributions of known cases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53548873"/>
                      </a:ext>
                    </a:extLst>
                  </a:tr>
                </a:tbl>
              </a:graphicData>
            </a:graphic>
          </p:graphicFrame>
        </mc:Choice>
        <mc:Fallback>
          <p:graphicFrame>
            <p:nvGraphicFramePr>
              <p:cNvPr id="28" name="Table 27">
                <a:extLst>
                  <a:ext uri="{FF2B5EF4-FFF2-40B4-BE49-F238E27FC236}">
                    <a16:creationId xmlns:a16="http://schemas.microsoft.com/office/drawing/2014/main" id="{42D46845-0FC5-0A4C-990A-AC1A196DC315}"/>
                  </a:ext>
                </a:extLst>
              </p:cNvPr>
              <p:cNvGraphicFramePr>
                <a:graphicFrameLocks noGrp="1"/>
              </p:cNvGraphicFramePr>
              <p:nvPr>
                <p:extLst>
                  <p:ext uri="{D42A27DB-BD31-4B8C-83A1-F6EECF244321}">
                    <p14:modId xmlns:p14="http://schemas.microsoft.com/office/powerpoint/2010/main" val="176735423"/>
                  </p:ext>
                </p:extLst>
              </p:nvPr>
            </p:nvGraphicFramePr>
            <p:xfrm>
              <a:off x="28248611" y="7797641"/>
              <a:ext cx="15068786" cy="2895600"/>
            </p:xfrm>
            <a:graphic>
              <a:graphicData uri="http://schemas.openxmlformats.org/drawingml/2006/table">
                <a:tbl>
                  <a:tblPr firstRow="1" bandRow="1">
                    <a:tableStyleId>{5C22544A-7EE6-4342-B048-85BDC9FD1C3A}</a:tableStyleId>
                  </a:tblPr>
                  <a:tblGrid>
                    <a:gridCol w="4273234">
                      <a:extLst>
                        <a:ext uri="{9D8B030D-6E8A-4147-A177-3AD203B41FA5}">
                          <a16:colId xmlns:a16="http://schemas.microsoft.com/office/drawing/2014/main" val="4056685924"/>
                        </a:ext>
                      </a:extLst>
                    </a:gridCol>
                    <a:gridCol w="1118205">
                      <a:extLst>
                        <a:ext uri="{9D8B030D-6E8A-4147-A177-3AD203B41FA5}">
                          <a16:colId xmlns:a16="http://schemas.microsoft.com/office/drawing/2014/main" val="244831713"/>
                        </a:ext>
                      </a:extLst>
                    </a:gridCol>
                    <a:gridCol w="9677347">
                      <a:extLst>
                        <a:ext uri="{9D8B030D-6E8A-4147-A177-3AD203B41FA5}">
                          <a16:colId xmlns:a16="http://schemas.microsoft.com/office/drawing/2014/main" val="2232652001"/>
                        </a:ext>
                      </a:extLst>
                    </a:gridCol>
                  </a:tblGrid>
                  <a:tr h="579120">
                    <a:tc>
                      <a:txBody>
                        <a:bodyPr/>
                        <a:lstStyle/>
                        <a:p>
                          <a:pPr algn="ctr"/>
                          <a:r>
                            <a:rPr lang="en-US" sz="3200" b="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Topology</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a:r>
                            <a:rPr lang="en-US" sz="3200" b="0" dirty="0" err="1">
                              <a:solidFill>
                                <a:schemeClr val="tx1"/>
                              </a:solidFill>
                              <a:latin typeface="Helvetica Neue" panose="02000503000000020004" pitchFamily="2" charset="0"/>
                              <a:ea typeface="Helvetica Neue" panose="02000503000000020004" pitchFamily="2" charset="0"/>
                              <a:cs typeface="Helvetica Neue" panose="02000503000000020004" pitchFamily="2" charset="0"/>
                            </a:rPr>
                            <a:t>Delauney</a:t>
                          </a:r>
                          <a:r>
                            <a:rPr lang="en-US" sz="3200" b="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Triangulation and minimum spanning tree</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07289361"/>
                      </a:ext>
                    </a:extLst>
                  </a:tr>
                  <a:tr h="579120">
                    <a:tc>
                      <a:txBody>
                        <a:bodyPr/>
                        <a:lstStyle/>
                        <a:p>
                          <a:pPr algn="ctr"/>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Load</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lvl="0" indent="0" algn="ctr" defTabSz="220334" rtl="0" eaLnBrk="1" fontAlgn="auto" latinLnBrk="0" hangingPunct="1">
                            <a:lnSpc>
                              <a:spcPct val="100000"/>
                            </a:lnSpc>
                            <a:spcBef>
                              <a:spcPts val="0"/>
                            </a:spcBef>
                            <a:spcAft>
                              <a:spcPts val="0"/>
                            </a:spcAft>
                            <a:buClrTx/>
                            <a:buSzTx/>
                            <a:buFontTx/>
                            <a:buNone/>
                            <a:tabLst/>
                            <a:defRPr/>
                          </a:pPr>
                          <a:r>
                            <a:rPr lang="en-US" sz="3200" b="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US"/>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blipFill>
                          <a:blip r:embed="rId5"/>
                          <a:stretch>
                            <a:fillRect l="-55906" t="-113043" r="131" b="-330435"/>
                          </a:stretch>
                        </a:blipFill>
                      </a:tcPr>
                    </a:tc>
                    <a:extLst>
                      <a:ext uri="{0D108BD9-81ED-4DB2-BD59-A6C34878D82A}">
                        <a16:rowId xmlns:a16="http://schemas.microsoft.com/office/drawing/2014/main" val="1407700798"/>
                      </a:ext>
                    </a:extLst>
                  </a:tr>
                  <a:tr h="579120">
                    <a:tc>
                      <a:txBody>
                        <a:bodyPr/>
                        <a:lstStyle/>
                        <a:p>
                          <a:pPr algn="ctr"/>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Generation</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220334" rtl="0" eaLnBrk="1" fontAlgn="auto" latinLnBrk="0" hangingPunct="1">
                            <a:lnSpc>
                              <a:spcPct val="100000"/>
                            </a:lnSpc>
                            <a:spcBef>
                              <a:spcPts val="0"/>
                            </a:spcBef>
                            <a:spcAft>
                              <a:spcPts val="0"/>
                            </a:spcAft>
                            <a:buClrTx/>
                            <a:buSzTx/>
                            <a:buFontTx/>
                            <a:buNone/>
                            <a:tabLst/>
                            <a:defRPr/>
                          </a:pPr>
                          <a:r>
                            <a:rPr lang="en-US" sz="3200" b="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Amount and type from EIA</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167942695"/>
                      </a:ext>
                    </a:extLst>
                  </a:tr>
                  <a:tr h="579120">
                    <a:tc>
                      <a:txBody>
                        <a:bodyPr/>
                        <a:lstStyle/>
                        <a:p>
                          <a:pPr algn="ctr"/>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Line Parameters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220334" rtl="0" eaLnBrk="1" fontAlgn="auto" latinLnBrk="0" hangingPunct="1">
                            <a:lnSpc>
                              <a:spcPct val="100000"/>
                            </a:lnSpc>
                            <a:spcBef>
                              <a:spcPts val="0"/>
                            </a:spcBef>
                            <a:spcAft>
                              <a:spcPts val="0"/>
                            </a:spcAft>
                            <a:buClrTx/>
                            <a:buSzTx/>
                            <a:buFontTx/>
                            <a:buNone/>
                            <a:tabLst/>
                            <a:defRPr/>
                          </a:pPr>
                          <a:r>
                            <a:rPr lang="en-US" sz="3200" b="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Statistically pick radius and conductor type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315992924"/>
                      </a:ext>
                    </a:extLst>
                  </a:tr>
                  <a:tr h="579120">
                    <a:tc>
                      <a:txBody>
                        <a:bodyPr/>
                        <a:lstStyle/>
                        <a:p>
                          <a:pPr algn="ctr"/>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Dynamical Parameters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220334" rtl="0" eaLnBrk="1" fontAlgn="auto" latinLnBrk="0" hangingPunct="1">
                            <a:lnSpc>
                              <a:spcPct val="100000"/>
                            </a:lnSpc>
                            <a:spcBef>
                              <a:spcPts val="0"/>
                            </a:spcBef>
                            <a:spcAft>
                              <a:spcPts val="0"/>
                            </a:spcAft>
                            <a:buClrTx/>
                            <a:buSzTx/>
                            <a:buFontTx/>
                            <a:buNone/>
                            <a:tabLst/>
                            <a:defRPr/>
                          </a:pPr>
                          <a:r>
                            <a:rPr lang="en-US" sz="3200" b="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sz="3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Draw from distributions of known cases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53548873"/>
                      </a:ext>
                    </a:extLst>
                  </a:tr>
                </a:tbl>
              </a:graphicData>
            </a:graphic>
          </p:graphicFrame>
        </mc:Fallback>
      </mc:AlternateContent>
      <mc:AlternateContent xmlns:mc="http://schemas.openxmlformats.org/markup-compatibility/2006">
        <mc:Choice xmlns:a14="http://schemas.microsoft.com/office/drawing/2010/main" Requires="a14">
          <p:graphicFrame>
            <p:nvGraphicFramePr>
              <p:cNvPr id="50" name="Table 49">
                <a:extLst>
                  <a:ext uri="{FF2B5EF4-FFF2-40B4-BE49-F238E27FC236}">
                    <a16:creationId xmlns:a16="http://schemas.microsoft.com/office/drawing/2014/main" id="{6DA5D660-84E9-3F4B-B1A6-4274BBFE3654}"/>
                  </a:ext>
                </a:extLst>
              </p:cNvPr>
              <p:cNvGraphicFramePr>
                <a:graphicFrameLocks noGrp="1"/>
              </p:cNvGraphicFramePr>
              <p:nvPr>
                <p:extLst>
                  <p:ext uri="{D42A27DB-BD31-4B8C-83A1-F6EECF244321}">
                    <p14:modId xmlns:p14="http://schemas.microsoft.com/office/powerpoint/2010/main" val="4268162121"/>
                  </p:ext>
                </p:extLst>
              </p:nvPr>
            </p:nvGraphicFramePr>
            <p:xfrm>
              <a:off x="15661966" y="11783732"/>
              <a:ext cx="7086600" cy="2612263"/>
            </p:xfrm>
            <a:graphic>
              <a:graphicData uri="http://schemas.openxmlformats.org/drawingml/2006/table">
                <a:tbl>
                  <a:tblPr firstRow="1">
                    <a:tableStyleId>{69012ECD-51FC-41F1-AA8D-1B2483CD663E}</a:tableStyleId>
                  </a:tblPr>
                  <a:tblGrid>
                    <a:gridCol w="3779292">
                      <a:extLst>
                        <a:ext uri="{9D8B030D-6E8A-4147-A177-3AD203B41FA5}">
                          <a16:colId xmlns:a16="http://schemas.microsoft.com/office/drawing/2014/main" val="894582095"/>
                        </a:ext>
                      </a:extLst>
                    </a:gridCol>
                    <a:gridCol w="3307308">
                      <a:extLst>
                        <a:ext uri="{9D8B030D-6E8A-4147-A177-3AD203B41FA5}">
                          <a16:colId xmlns:a16="http://schemas.microsoft.com/office/drawing/2014/main" val="1927007307"/>
                        </a:ext>
                      </a:extLst>
                    </a:gridCol>
                  </a:tblGrid>
                  <a:tr h="223478">
                    <a:tc>
                      <a:txBody>
                        <a:bodyPr/>
                        <a:lstStyle/>
                        <a:p>
                          <a:pPr algn="ctr"/>
                          <a:r>
                            <a:rPr lang="en-US" sz="3600" dirty="0"/>
                            <a:t>Generation Type</a:t>
                          </a:r>
                        </a:p>
                      </a:txBody>
                      <a:tcPr anchor="ctr"/>
                    </a:tc>
                    <a:tc>
                      <a:txBody>
                        <a:bodyPr/>
                        <a:lstStyle/>
                        <a:p>
                          <a:pPr algn="ctr"/>
                          <a14:m>
                            <m:oMath xmlns:m="http://schemas.openxmlformats.org/officeDocument/2006/math">
                              <m:sSub>
                                <m:sSubPr>
                                  <m:ctrlPr>
                                    <a:rPr lang="en-US" sz="3600" i="1" smtClean="0">
                                      <a:latin typeface="Cambria Math" panose="02040503050406030204" pitchFamily="18" charset="0"/>
                                    </a:rPr>
                                  </m:ctrlPr>
                                </m:sSubPr>
                                <m:e>
                                  <m:r>
                                    <a:rPr lang="en-US" sz="3600" smtClean="0">
                                      <a:latin typeface="Cambria Math" panose="02040503050406030204" pitchFamily="18" charset="0"/>
                                    </a:rPr>
                                    <m:t>𝑴</m:t>
                                  </m:r>
                                </m:e>
                                <m:sub>
                                  <m:r>
                                    <a:rPr lang="en-US" sz="3600" smtClean="0">
                                      <a:latin typeface="Cambria Math" panose="02040503050406030204" pitchFamily="18" charset="0"/>
                                    </a:rPr>
                                    <m:t>𝒈</m:t>
                                  </m:r>
                                </m:sub>
                              </m:sSub>
                            </m:oMath>
                          </a14:m>
                          <a:r>
                            <a:rPr lang="en-US" sz="3600" dirty="0"/>
                            <a:t> (MW・s)</a:t>
                          </a:r>
                        </a:p>
                      </a:txBody>
                      <a:tcPr anchor="ctr"/>
                    </a:tc>
                    <a:extLst>
                      <a:ext uri="{0D108BD9-81ED-4DB2-BD59-A6C34878D82A}">
                        <a16:rowId xmlns:a16="http://schemas.microsoft.com/office/drawing/2014/main" val="1056777418"/>
                      </a:ext>
                    </a:extLst>
                  </a:tr>
                  <a:tr h="370840">
                    <a:tc>
                      <a:txBody>
                        <a:bodyPr/>
                        <a:lstStyle/>
                        <a:p>
                          <a:pPr algn="ctr"/>
                          <a:r>
                            <a:rPr lang="en-US" sz="3600" dirty="0"/>
                            <a:t>Nuclear</a:t>
                          </a:r>
                        </a:p>
                      </a:txBody>
                      <a:tcPr anchor="ctr"/>
                    </a:tc>
                    <a:tc>
                      <a:txBody>
                        <a:bodyPr/>
                        <a:lstStyle/>
                        <a:p>
                          <a:pPr algn="ctr"/>
                          <a:r>
                            <a:rPr lang="en-US" sz="3600" dirty="0"/>
                            <a:t>5344-6530</a:t>
                          </a:r>
                        </a:p>
                      </a:txBody>
                      <a:tcPr anchor="ctr"/>
                    </a:tc>
                    <a:extLst>
                      <a:ext uri="{0D108BD9-81ED-4DB2-BD59-A6C34878D82A}">
                        <a16:rowId xmlns:a16="http://schemas.microsoft.com/office/drawing/2014/main" val="3373043843"/>
                      </a:ext>
                    </a:extLst>
                  </a:tr>
                  <a:tr h="370840">
                    <a:tc>
                      <a:txBody>
                        <a:bodyPr/>
                        <a:lstStyle/>
                        <a:p>
                          <a:pPr algn="ctr"/>
                          <a:r>
                            <a:rPr lang="en-US" sz="3600" dirty="0"/>
                            <a:t>Coal</a:t>
                          </a:r>
                        </a:p>
                      </a:txBody>
                      <a:tcPr anchor="ctr"/>
                    </a:tc>
                    <a:tc>
                      <a:txBody>
                        <a:bodyPr/>
                        <a:lstStyle/>
                        <a:p>
                          <a:pPr algn="ctr"/>
                          <a:r>
                            <a:rPr lang="en-US" sz="3600" dirty="0"/>
                            <a:t>863-3158</a:t>
                          </a:r>
                        </a:p>
                      </a:txBody>
                      <a:tcPr anchor="ctr"/>
                    </a:tc>
                    <a:extLst>
                      <a:ext uri="{0D108BD9-81ED-4DB2-BD59-A6C34878D82A}">
                        <a16:rowId xmlns:a16="http://schemas.microsoft.com/office/drawing/2014/main" val="3371496421"/>
                      </a:ext>
                    </a:extLst>
                  </a:tr>
                  <a:tr h="370840">
                    <a:tc>
                      <a:txBody>
                        <a:bodyPr/>
                        <a:lstStyle/>
                        <a:p>
                          <a:pPr algn="ctr"/>
                          <a:r>
                            <a:rPr lang="en-US" sz="3600" dirty="0"/>
                            <a:t>Solar</a:t>
                          </a:r>
                        </a:p>
                      </a:txBody>
                      <a:tcPr anchor="ctr"/>
                    </a:tc>
                    <a:tc>
                      <a:txBody>
                        <a:bodyPr/>
                        <a:lstStyle/>
                        <a:p>
                          <a:pPr algn="ctr"/>
                          <a:r>
                            <a:rPr lang="en-US" sz="3600" dirty="0"/>
                            <a:t>0</a:t>
                          </a:r>
                        </a:p>
                      </a:txBody>
                      <a:tcPr anchor="ctr"/>
                    </a:tc>
                    <a:extLst>
                      <a:ext uri="{0D108BD9-81ED-4DB2-BD59-A6C34878D82A}">
                        <a16:rowId xmlns:a16="http://schemas.microsoft.com/office/drawing/2014/main" val="3840705324"/>
                      </a:ext>
                    </a:extLst>
                  </a:tr>
                </a:tbl>
              </a:graphicData>
            </a:graphic>
          </p:graphicFrame>
        </mc:Choice>
        <mc:Fallback>
          <p:graphicFrame>
            <p:nvGraphicFramePr>
              <p:cNvPr id="50" name="Table 49">
                <a:extLst>
                  <a:ext uri="{FF2B5EF4-FFF2-40B4-BE49-F238E27FC236}">
                    <a16:creationId xmlns:a16="http://schemas.microsoft.com/office/drawing/2014/main" id="{6DA5D660-84E9-3F4B-B1A6-4274BBFE3654}"/>
                  </a:ext>
                </a:extLst>
              </p:cNvPr>
              <p:cNvGraphicFramePr>
                <a:graphicFrameLocks noGrp="1"/>
              </p:cNvGraphicFramePr>
              <p:nvPr>
                <p:extLst>
                  <p:ext uri="{D42A27DB-BD31-4B8C-83A1-F6EECF244321}">
                    <p14:modId xmlns:p14="http://schemas.microsoft.com/office/powerpoint/2010/main" val="4268162121"/>
                  </p:ext>
                </p:extLst>
              </p:nvPr>
            </p:nvGraphicFramePr>
            <p:xfrm>
              <a:off x="15661966" y="11783732"/>
              <a:ext cx="7086600" cy="2612263"/>
            </p:xfrm>
            <a:graphic>
              <a:graphicData uri="http://schemas.openxmlformats.org/drawingml/2006/table">
                <a:tbl>
                  <a:tblPr firstRow="1">
                    <a:tableStyleId>{69012ECD-51FC-41F1-AA8D-1B2483CD663E}</a:tableStyleId>
                  </a:tblPr>
                  <a:tblGrid>
                    <a:gridCol w="3779292">
                      <a:extLst>
                        <a:ext uri="{9D8B030D-6E8A-4147-A177-3AD203B41FA5}">
                          <a16:colId xmlns:a16="http://schemas.microsoft.com/office/drawing/2014/main" val="894582095"/>
                        </a:ext>
                      </a:extLst>
                    </a:gridCol>
                    <a:gridCol w="3307308">
                      <a:extLst>
                        <a:ext uri="{9D8B030D-6E8A-4147-A177-3AD203B41FA5}">
                          <a16:colId xmlns:a16="http://schemas.microsoft.com/office/drawing/2014/main" val="1927007307"/>
                        </a:ext>
                      </a:extLst>
                    </a:gridCol>
                  </a:tblGrid>
                  <a:tr h="692023">
                    <a:tc>
                      <a:txBody>
                        <a:bodyPr/>
                        <a:lstStyle/>
                        <a:p>
                          <a:pPr algn="ctr"/>
                          <a:r>
                            <a:rPr lang="en-US" sz="3600" dirty="0"/>
                            <a:t>Generation Type</a:t>
                          </a:r>
                        </a:p>
                      </a:txBody>
                      <a:tcPr anchor="ctr"/>
                    </a:tc>
                    <a:tc>
                      <a:txBody>
                        <a:bodyPr/>
                        <a:lstStyle/>
                        <a:p>
                          <a:endParaRPr lang="en-US"/>
                        </a:p>
                      </a:txBody>
                      <a:tcPr anchor="ctr">
                        <a:blipFill>
                          <a:blip r:embed="rId6"/>
                          <a:stretch>
                            <a:fillRect l="-114559" t="-16364" b="-307273"/>
                          </a:stretch>
                        </a:blipFill>
                      </a:tcPr>
                    </a:tc>
                    <a:extLst>
                      <a:ext uri="{0D108BD9-81ED-4DB2-BD59-A6C34878D82A}">
                        <a16:rowId xmlns:a16="http://schemas.microsoft.com/office/drawing/2014/main" val="1056777418"/>
                      </a:ext>
                    </a:extLst>
                  </a:tr>
                  <a:tr h="640080">
                    <a:tc>
                      <a:txBody>
                        <a:bodyPr/>
                        <a:lstStyle/>
                        <a:p>
                          <a:pPr algn="ctr"/>
                          <a:r>
                            <a:rPr lang="en-US" sz="3600" dirty="0"/>
                            <a:t>Nuclear</a:t>
                          </a:r>
                        </a:p>
                      </a:txBody>
                      <a:tcPr anchor="ctr"/>
                    </a:tc>
                    <a:tc>
                      <a:txBody>
                        <a:bodyPr/>
                        <a:lstStyle/>
                        <a:p>
                          <a:pPr algn="ctr"/>
                          <a:r>
                            <a:rPr lang="en-US" sz="3600" dirty="0"/>
                            <a:t>5344-6530</a:t>
                          </a:r>
                        </a:p>
                      </a:txBody>
                      <a:tcPr anchor="ctr"/>
                    </a:tc>
                    <a:extLst>
                      <a:ext uri="{0D108BD9-81ED-4DB2-BD59-A6C34878D82A}">
                        <a16:rowId xmlns:a16="http://schemas.microsoft.com/office/drawing/2014/main" val="3373043843"/>
                      </a:ext>
                    </a:extLst>
                  </a:tr>
                  <a:tr h="640080">
                    <a:tc>
                      <a:txBody>
                        <a:bodyPr/>
                        <a:lstStyle/>
                        <a:p>
                          <a:pPr algn="ctr"/>
                          <a:r>
                            <a:rPr lang="en-US" sz="3600" dirty="0"/>
                            <a:t>Coal</a:t>
                          </a:r>
                        </a:p>
                      </a:txBody>
                      <a:tcPr anchor="ctr"/>
                    </a:tc>
                    <a:tc>
                      <a:txBody>
                        <a:bodyPr/>
                        <a:lstStyle/>
                        <a:p>
                          <a:pPr algn="ctr"/>
                          <a:r>
                            <a:rPr lang="en-US" sz="3600" dirty="0"/>
                            <a:t>863-3158</a:t>
                          </a:r>
                        </a:p>
                      </a:txBody>
                      <a:tcPr anchor="ctr"/>
                    </a:tc>
                    <a:extLst>
                      <a:ext uri="{0D108BD9-81ED-4DB2-BD59-A6C34878D82A}">
                        <a16:rowId xmlns:a16="http://schemas.microsoft.com/office/drawing/2014/main" val="3371496421"/>
                      </a:ext>
                    </a:extLst>
                  </a:tr>
                  <a:tr h="640080">
                    <a:tc>
                      <a:txBody>
                        <a:bodyPr/>
                        <a:lstStyle/>
                        <a:p>
                          <a:pPr algn="ctr"/>
                          <a:r>
                            <a:rPr lang="en-US" sz="3600" dirty="0"/>
                            <a:t>Solar</a:t>
                          </a:r>
                        </a:p>
                      </a:txBody>
                      <a:tcPr anchor="ctr"/>
                    </a:tc>
                    <a:tc>
                      <a:txBody>
                        <a:bodyPr/>
                        <a:lstStyle/>
                        <a:p>
                          <a:pPr algn="ctr"/>
                          <a:r>
                            <a:rPr lang="en-US" sz="3600" dirty="0"/>
                            <a:t>0</a:t>
                          </a:r>
                        </a:p>
                      </a:txBody>
                      <a:tcPr anchor="ctr"/>
                    </a:tc>
                    <a:extLst>
                      <a:ext uri="{0D108BD9-81ED-4DB2-BD59-A6C34878D82A}">
                        <a16:rowId xmlns:a16="http://schemas.microsoft.com/office/drawing/2014/main" val="3840705324"/>
                      </a:ext>
                    </a:extLst>
                  </a:tr>
                </a:tbl>
              </a:graphicData>
            </a:graphic>
          </p:graphicFrame>
        </mc:Fallback>
      </mc:AlternateContent>
      <p:sp>
        <p:nvSpPr>
          <p:cNvPr id="47" name="TextBox 46">
            <a:extLst>
              <a:ext uri="{FF2B5EF4-FFF2-40B4-BE49-F238E27FC236}">
                <a16:creationId xmlns:a16="http://schemas.microsoft.com/office/drawing/2014/main" id="{5DCAB1D3-C1EF-BC4D-9507-E0535EA7E949}"/>
              </a:ext>
            </a:extLst>
          </p:cNvPr>
          <p:cNvSpPr txBox="1"/>
          <p:nvPr/>
        </p:nvSpPr>
        <p:spPr>
          <a:xfrm>
            <a:off x="28761651" y="24037928"/>
            <a:ext cx="14024819" cy="2062103"/>
          </a:xfrm>
          <a:prstGeom prst="rect">
            <a:avLst/>
          </a:prstGeom>
          <a:noFill/>
        </p:spPr>
        <p:txBody>
          <a:bodyPr wrap="square" rtlCol="0">
            <a:spAutoFit/>
          </a:bodyPr>
          <a:lstStyle/>
          <a:p>
            <a:r>
              <a:rPr lang="en-US" sz="3200" dirty="0">
                <a:latin typeface="Helvetica Neue" panose="02000503000000020004" pitchFamily="2" charset="0"/>
                <a:ea typeface="Helvetica Neue" panose="02000503000000020004" pitchFamily="2" charset="0"/>
                <a:cs typeface="Helvetica Neue" panose="02000503000000020004" pitchFamily="2" charset="0"/>
              </a:rPr>
              <a:t>In general, contingencies that are closer to large-inertia generation cause a higher frequency deviation.  However, there are some exceptions: denoted by a blue point.  This indicates a more complicated relationship with network topology.</a:t>
            </a:r>
          </a:p>
        </p:txBody>
      </p:sp>
      <p:grpSp>
        <p:nvGrpSpPr>
          <p:cNvPr id="13" name="Group 12">
            <a:extLst>
              <a:ext uri="{FF2B5EF4-FFF2-40B4-BE49-F238E27FC236}">
                <a16:creationId xmlns:a16="http://schemas.microsoft.com/office/drawing/2014/main" id="{BC07EB54-706F-8C43-84C4-325C2BF4D183}"/>
              </a:ext>
            </a:extLst>
          </p:cNvPr>
          <p:cNvGrpSpPr/>
          <p:nvPr/>
        </p:nvGrpSpPr>
        <p:grpSpPr>
          <a:xfrm>
            <a:off x="28248611" y="3393106"/>
            <a:ext cx="15043591" cy="7872874"/>
            <a:chOff x="12352036" y="7034359"/>
            <a:chExt cx="11874102" cy="7872874"/>
          </a:xfrm>
        </p:grpSpPr>
        <p:sp>
          <p:nvSpPr>
            <p:cNvPr id="24" name="TextBox 23">
              <a:extLst>
                <a:ext uri="{FF2B5EF4-FFF2-40B4-BE49-F238E27FC236}">
                  <a16:creationId xmlns:a16="http://schemas.microsoft.com/office/drawing/2014/main" id="{FDD34A47-CB69-8C4B-91CF-BA69276E456B}"/>
                </a:ext>
              </a:extLst>
            </p:cNvPr>
            <p:cNvSpPr txBox="1"/>
            <p:nvPr/>
          </p:nvSpPr>
          <p:spPr>
            <a:xfrm>
              <a:off x="12596827" y="7321956"/>
              <a:ext cx="11404408" cy="5509200"/>
            </a:xfrm>
            <a:prstGeom prst="rect">
              <a:avLst/>
            </a:prstGeom>
            <a:noFill/>
          </p:spPr>
          <p:txBody>
            <a:bodyPr wrap="square" rtlCol="0">
              <a:spAutoFit/>
            </a:bodyPr>
            <a:lstStyle/>
            <a:p>
              <a:pPr algn="ctr"/>
              <a:r>
                <a:rPr lang="en-US" sz="5400" dirty="0">
                  <a:latin typeface="Helvetica Neue" panose="02000503000000020004" pitchFamily="2" charset="0"/>
                  <a:ea typeface="Helvetica Neue" panose="02000503000000020004" pitchFamily="2" charset="0"/>
                  <a:cs typeface="Helvetica Neue" panose="02000503000000020004" pitchFamily="2" charset="0"/>
                </a:rPr>
                <a:t>Test Cases</a:t>
              </a:r>
            </a:p>
            <a:p>
              <a:r>
                <a:rPr lang="en-US" sz="3200" dirty="0">
                  <a:latin typeface="Helvetica Neue" panose="02000503000000020004" pitchFamily="2" charset="0"/>
                  <a:ea typeface="Helvetica Neue" panose="02000503000000020004" pitchFamily="2" charset="0"/>
                  <a:cs typeface="Helvetica Neue" panose="02000503000000020004" pitchFamily="2" charset="0"/>
                </a:rPr>
                <a:t>Problem:</a:t>
              </a:r>
            </a:p>
            <a:p>
              <a:pPr marL="1314220" lvl="1" indent="-857250">
                <a:buFont typeface="Wingdings" pitchFamily="2" charset="2"/>
                <a:buChar char="Ø"/>
              </a:pPr>
              <a:r>
                <a:rPr lang="en-US" sz="3200" dirty="0">
                  <a:latin typeface="Helvetica Neue" panose="02000503000000020004" pitchFamily="2" charset="0"/>
                  <a:ea typeface="Helvetica Neue" panose="02000503000000020004" pitchFamily="2" charset="0"/>
                  <a:cs typeface="Helvetica Neue" panose="02000503000000020004" pitchFamily="2" charset="0"/>
                </a:rPr>
                <a:t>U.S power grids are considered critical infrastructure  </a:t>
              </a:r>
              <a:r>
                <a:rPr lang="en-US" sz="320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  </a:t>
              </a:r>
              <a:r>
                <a:rPr lang="en-US" sz="3200" dirty="0">
                  <a:latin typeface="Helvetica Neue" panose="02000503000000020004" pitchFamily="2" charset="0"/>
                  <a:ea typeface="Helvetica Neue" panose="02000503000000020004" pitchFamily="2" charset="0"/>
                  <a:cs typeface="Helvetica Neue" panose="02000503000000020004" pitchFamily="2" charset="0"/>
                </a:rPr>
                <a:t>Data is not public</a:t>
              </a:r>
            </a:p>
            <a:p>
              <a:r>
                <a:rPr lang="en-US" sz="3200" dirty="0">
                  <a:latin typeface="Helvetica Neue" panose="02000503000000020004" pitchFamily="2" charset="0"/>
                  <a:ea typeface="Helvetica Neue" panose="02000503000000020004" pitchFamily="2" charset="0"/>
                  <a:cs typeface="Helvetica Neue" panose="02000503000000020004" pitchFamily="2" charset="0"/>
                </a:rPr>
                <a:t>Solution:</a:t>
              </a:r>
            </a:p>
            <a:p>
              <a:pPr marL="1028470" lvl="1" indent="-571500">
                <a:buFont typeface="Wingdings" pitchFamily="2" charset="2"/>
                <a:buChar char="Ø"/>
              </a:pPr>
              <a:r>
                <a:rPr lang="en-US" sz="3200" dirty="0">
                  <a:latin typeface="Helvetica Neue" panose="02000503000000020004" pitchFamily="2" charset="0"/>
                  <a:ea typeface="Helvetica Neue" panose="02000503000000020004" pitchFamily="2" charset="0"/>
                  <a:cs typeface="Helvetica Neue" panose="02000503000000020004" pitchFamily="2" charset="0"/>
                </a:rPr>
                <a:t>Create synthetic networks that </a:t>
              </a:r>
              <a:r>
                <a:rPr lang="en-US" sz="3200" i="1" dirty="0">
                  <a:latin typeface="Helvetica Neue" panose="02000503000000020004" pitchFamily="2" charset="0"/>
                  <a:ea typeface="Helvetica Neue" panose="02000503000000020004" pitchFamily="2" charset="0"/>
                  <a:cs typeface="Helvetica Neue" panose="02000503000000020004" pitchFamily="2" charset="0"/>
                </a:rPr>
                <a:t>statistically </a:t>
              </a:r>
              <a:r>
                <a:rPr lang="en-US" sz="3200" dirty="0">
                  <a:latin typeface="Helvetica Neue" panose="02000503000000020004" pitchFamily="2" charset="0"/>
                  <a:ea typeface="Helvetica Neue" panose="02000503000000020004" pitchFamily="2" charset="0"/>
                  <a:cs typeface="Helvetica Neue" panose="02000503000000020004" pitchFamily="2" charset="0"/>
                </a:rPr>
                <a:t>match real power grid characteristics</a:t>
              </a:r>
            </a:p>
            <a:p>
              <a:pPr lvl="1"/>
              <a:endParaRPr lang="en-US" sz="3200" dirty="0">
                <a:latin typeface="Helvetica Neue" panose="02000503000000020004" pitchFamily="2" charset="0"/>
                <a:ea typeface="Helvetica Neue" panose="02000503000000020004" pitchFamily="2" charset="0"/>
                <a:cs typeface="Helvetica Neue" panose="02000503000000020004" pitchFamily="2" charset="0"/>
              </a:endParaRPr>
            </a:p>
            <a:p>
              <a:pPr lvl="1"/>
              <a:endParaRPr lang="en-US" sz="3200" dirty="0">
                <a:latin typeface="Helvetica Neue" panose="02000503000000020004" pitchFamily="2" charset="0"/>
                <a:ea typeface="Helvetica Neue" panose="02000503000000020004" pitchFamily="2" charset="0"/>
                <a:cs typeface="Helvetica Neue" panose="02000503000000020004" pitchFamily="2" charset="0"/>
              </a:endParaRPr>
            </a:p>
            <a:p>
              <a:pPr marL="1028470" lvl="1" indent="-571500">
                <a:buFont typeface="Wingdings" pitchFamily="2" charset="2"/>
                <a:buChar char="Ø"/>
              </a:pPr>
              <a:endParaRPr lang="en-US" sz="36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 name="Rounded Rectangle 2">
              <a:extLst>
                <a:ext uri="{FF2B5EF4-FFF2-40B4-BE49-F238E27FC236}">
                  <a16:creationId xmlns:a16="http://schemas.microsoft.com/office/drawing/2014/main" id="{72580D2B-0F1F-E649-826C-A4D055BED9C0}"/>
                </a:ext>
              </a:extLst>
            </p:cNvPr>
            <p:cNvSpPr/>
            <p:nvPr/>
          </p:nvSpPr>
          <p:spPr bwMode="auto">
            <a:xfrm>
              <a:off x="12352036" y="7034359"/>
              <a:ext cx="11874102" cy="7872874"/>
            </a:xfrm>
            <a:prstGeom prst="roundRect">
              <a:avLst>
                <a:gd name="adj" fmla="val 4550"/>
              </a:avLst>
            </a:prstGeom>
            <a:noFill/>
            <a:ln w="57150"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pitchFamily="-111" charset="0"/>
              </a:endParaRPr>
            </a:p>
          </p:txBody>
        </p:sp>
      </p:grpSp>
      <p:grpSp>
        <p:nvGrpSpPr>
          <p:cNvPr id="22" name="Group 21">
            <a:extLst>
              <a:ext uri="{FF2B5EF4-FFF2-40B4-BE49-F238E27FC236}">
                <a16:creationId xmlns:a16="http://schemas.microsoft.com/office/drawing/2014/main" id="{345AAEC7-9478-7E46-9E48-46C86D028EE9}"/>
              </a:ext>
            </a:extLst>
          </p:cNvPr>
          <p:cNvGrpSpPr/>
          <p:nvPr/>
        </p:nvGrpSpPr>
        <p:grpSpPr>
          <a:xfrm>
            <a:off x="727964" y="8322356"/>
            <a:ext cx="13612531" cy="11696190"/>
            <a:chOff x="727964" y="8931702"/>
            <a:chExt cx="13612531" cy="11696190"/>
          </a:xfrm>
        </p:grpSpPr>
        <p:sp>
          <p:nvSpPr>
            <p:cNvPr id="61" name="TextBox 60">
              <a:extLst>
                <a:ext uri="{FF2B5EF4-FFF2-40B4-BE49-F238E27FC236}">
                  <a16:creationId xmlns:a16="http://schemas.microsoft.com/office/drawing/2014/main" id="{9BFADB4A-4F20-164C-BD84-9BB3C93C18DA}"/>
                </a:ext>
              </a:extLst>
            </p:cNvPr>
            <p:cNvSpPr txBox="1"/>
            <p:nvPr/>
          </p:nvSpPr>
          <p:spPr>
            <a:xfrm>
              <a:off x="4089910" y="9102816"/>
              <a:ext cx="6888639" cy="1015663"/>
            </a:xfrm>
            <a:prstGeom prst="rect">
              <a:avLst/>
            </a:prstGeom>
            <a:noFill/>
          </p:spPr>
          <p:txBody>
            <a:bodyPr wrap="square" rtlCol="0">
              <a:spAutoFit/>
            </a:bodyPr>
            <a:lstStyle/>
            <a:p>
              <a:pPr algn="ctr"/>
              <a:r>
                <a:rPr lang="en-US" sz="6000" dirty="0">
                  <a:latin typeface="Helvetica Neue" panose="02000503000000020004" pitchFamily="2" charset="0"/>
                  <a:ea typeface="Helvetica Neue" panose="02000503000000020004" pitchFamily="2" charset="0"/>
                  <a:cs typeface="Helvetica Neue" panose="02000503000000020004" pitchFamily="2" charset="0"/>
                </a:rPr>
                <a:t>Cascading Failures</a:t>
              </a:r>
            </a:p>
          </p:txBody>
        </p:sp>
        <p:grpSp>
          <p:nvGrpSpPr>
            <p:cNvPr id="62" name="Group 61">
              <a:extLst>
                <a:ext uri="{FF2B5EF4-FFF2-40B4-BE49-F238E27FC236}">
                  <a16:creationId xmlns:a16="http://schemas.microsoft.com/office/drawing/2014/main" id="{5E07565E-474B-8044-95DB-19472C699DAA}"/>
                </a:ext>
              </a:extLst>
            </p:cNvPr>
            <p:cNvGrpSpPr/>
            <p:nvPr/>
          </p:nvGrpSpPr>
          <p:grpSpPr>
            <a:xfrm>
              <a:off x="1561155" y="14595005"/>
              <a:ext cx="11946148" cy="5717527"/>
              <a:chOff x="413285" y="10464800"/>
              <a:chExt cx="11946148" cy="5717527"/>
            </a:xfrm>
          </p:grpSpPr>
          <p:sp>
            <p:nvSpPr>
              <p:cNvPr id="57" name="TextBox 56">
                <a:extLst>
                  <a:ext uri="{FF2B5EF4-FFF2-40B4-BE49-F238E27FC236}">
                    <a16:creationId xmlns:a16="http://schemas.microsoft.com/office/drawing/2014/main" id="{C416035C-714B-4B4E-BD13-6B764CB25A3B}"/>
                  </a:ext>
                </a:extLst>
              </p:cNvPr>
              <p:cNvSpPr txBox="1"/>
              <p:nvPr/>
            </p:nvSpPr>
            <p:spPr>
              <a:xfrm>
                <a:off x="5440355" y="10464800"/>
                <a:ext cx="1892008" cy="830997"/>
              </a:xfrm>
              <a:prstGeom prst="rect">
                <a:avLst/>
              </a:prstGeom>
              <a:noFill/>
            </p:spPr>
            <p:txBody>
              <a:bodyPr wrap="square" rtlCol="0">
                <a:spAutoFit/>
              </a:bodyPr>
              <a:lstStyle/>
              <a:p>
                <a:r>
                  <a:rPr lang="en-US" sz="4800" dirty="0">
                    <a:latin typeface="Helvetica Neue" panose="02000503000000020004" pitchFamily="2" charset="0"/>
                    <a:ea typeface="Helvetica Neue" panose="02000503000000020004" pitchFamily="2" charset="0"/>
                    <a:cs typeface="Helvetica Neue" panose="02000503000000020004" pitchFamily="2" charset="0"/>
                  </a:rPr>
                  <a:t>Model</a:t>
                </a:r>
              </a:p>
            </p:txBody>
          </p:sp>
          <mc:AlternateContent xmlns:mc="http://schemas.openxmlformats.org/markup-compatibility/2006">
            <mc:Choice xmlns:a14="http://schemas.microsoft.com/office/drawing/2010/main" Requires="a14">
              <p:sp>
                <p:nvSpPr>
                  <p:cNvPr id="55" name="TextBox 54">
                    <a:extLst>
                      <a:ext uri="{FF2B5EF4-FFF2-40B4-BE49-F238E27FC236}">
                        <a16:creationId xmlns:a16="http://schemas.microsoft.com/office/drawing/2014/main" id="{424B25F1-5250-D94B-9878-A209A58D3779}"/>
                      </a:ext>
                    </a:extLst>
                  </p:cNvPr>
                  <p:cNvSpPr txBox="1"/>
                  <p:nvPr/>
                </p:nvSpPr>
                <p:spPr>
                  <a:xfrm>
                    <a:off x="413285" y="11191794"/>
                    <a:ext cx="11946148" cy="499053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m>
                            <m:mPr>
                              <m:mcs>
                                <m:mc>
                                  <m:mcPr>
                                    <m:count m:val="1"/>
                                    <m:mcJc m:val="center"/>
                                  </m:mcPr>
                                </m:mc>
                              </m:mcs>
                              <m:ctrlPr>
                                <a:rPr lang="en-US" sz="3200" i="1">
                                  <a:latin typeface="Cambria Math" panose="02040503050406030204" pitchFamily="18" charset="0"/>
                                </a:rPr>
                              </m:ctrlPr>
                            </m:mPr>
                            <m:mr>
                              <m:e>
                                <m:m>
                                  <m:mPr>
                                    <m:mcs>
                                      <m:mc>
                                        <m:mcPr>
                                          <m:count m:val="2"/>
                                          <m:mcJc m:val="center"/>
                                        </m:mcPr>
                                      </m:mc>
                                    </m:mcs>
                                    <m:ctrlPr>
                                      <a:rPr lang="en-US" sz="3200" i="1">
                                        <a:latin typeface="Cambria Math" panose="02040503050406030204" pitchFamily="18" charset="0"/>
                                      </a:rPr>
                                    </m:ctrlPr>
                                  </m:mPr>
                                  <m:mr>
                                    <m:e>
                                      <m:r>
                                        <a:rPr lang="en-US" sz="3200" i="1">
                                          <a:latin typeface="Cambria Math" panose="02040503050406030204" pitchFamily="18" charset="0"/>
                                          <a:ea typeface="Cambria Math" panose="02040503050406030204" pitchFamily="18" charset="0"/>
                                        </a:rPr>
                                        <m:t>∀</m:t>
                                      </m:r>
                                      <m:r>
                                        <a:rPr lang="en-US" sz="3200" i="1">
                                          <a:latin typeface="Cambria Math" panose="02040503050406030204" pitchFamily="18" charset="0"/>
                                          <a:ea typeface="Cambria Math" panose="02040503050406030204" pitchFamily="18" charset="0"/>
                                        </a:rPr>
                                        <m:t>𝑔</m:t>
                                      </m:r>
                                      <m:r>
                                        <a:rPr lang="en-US" sz="3200" i="1">
                                          <a:latin typeface="Cambria Math" panose="02040503050406030204" pitchFamily="18" charset="0"/>
                                          <a:ea typeface="Cambria Math" panose="02040503050406030204" pitchFamily="18" charset="0"/>
                                        </a:rPr>
                                        <m:t>∈</m:t>
                                      </m:r>
                                      <m:r>
                                        <a:rPr lang="en-US" sz="3200" i="1">
                                          <a:latin typeface="Cambria Math" panose="02040503050406030204" pitchFamily="18" charset="0"/>
                                          <a:ea typeface="Cambria Math" panose="02040503050406030204" pitchFamily="18" charset="0"/>
                                        </a:rPr>
                                        <m:t>𝐺𝑒𝑛𝑠</m:t>
                                      </m:r>
                                    </m:e>
                                    <m:e>
                                      <m:d>
                                        <m:dPr>
                                          <m:begChr m:val="{"/>
                                          <m:endChr m:val=""/>
                                          <m:ctrlPr>
                                            <a:rPr lang="en-US" sz="3200" i="1">
                                              <a:latin typeface="Cambria Math" panose="02040503050406030204" pitchFamily="18" charset="0"/>
                                            </a:rPr>
                                          </m:ctrlPr>
                                        </m:dPr>
                                        <m:e>
                                          <m:eqArr>
                                            <m:eqArrPr>
                                              <m:ctrlPr>
                                                <a:rPr lang="en-US" sz="3200" i="1">
                                                  <a:latin typeface="Cambria Math" panose="02040503050406030204" pitchFamily="18" charset="0"/>
                                                </a:rPr>
                                              </m:ctrlPr>
                                            </m:eqArrPr>
                                            <m:e>
                                              <m:acc>
                                                <m:accPr>
                                                  <m:chr m:val="̇"/>
                                                  <m:ctrlPr>
                                                    <a:rPr lang="en-US" sz="3200" i="1">
                                                      <a:latin typeface="Cambria Math" panose="02040503050406030204" pitchFamily="18" charset="0"/>
                                                    </a:rPr>
                                                  </m:ctrlPr>
                                                </m:accPr>
                                                <m:e>
                                                  <m:sSub>
                                                    <m:sSubPr>
                                                      <m:ctrlPr>
                                                        <a:rPr lang="en-US" sz="3200" i="1">
                                                          <a:latin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𝜔</m:t>
                                                      </m:r>
                                                    </m:e>
                                                    <m:sub>
                                                      <m:r>
                                                        <a:rPr lang="en-US" sz="3200" i="1">
                                                          <a:latin typeface="Cambria Math" panose="02040503050406030204" pitchFamily="18" charset="0"/>
                                                        </a:rPr>
                                                        <m:t>𝑔</m:t>
                                                      </m:r>
                                                    </m:sub>
                                                  </m:sSub>
                                                </m:e>
                                              </m:acc>
                                              <m:r>
                                                <a:rPr lang="en-US" sz="3200" i="1">
                                                  <a:latin typeface="Cambria Math" panose="02040503050406030204" pitchFamily="18" charset="0"/>
                                                </a:rPr>
                                                <m:t>=−</m:t>
                                              </m:r>
                                              <m:f>
                                                <m:fPr>
                                                  <m:ctrlPr>
                                                    <a:rPr lang="en-US" sz="3200" i="1">
                                                      <a:latin typeface="Cambria Math" panose="02040503050406030204" pitchFamily="18" charset="0"/>
                                                    </a:rPr>
                                                  </m:ctrlPr>
                                                </m:fPr>
                                                <m:num>
                                                  <m:sSub>
                                                    <m:sSubPr>
                                                      <m:ctrlPr>
                                                        <a:rPr lang="en-US" sz="3200" i="1">
                                                          <a:latin typeface="Cambria Math" panose="02040503050406030204" pitchFamily="18" charset="0"/>
                                                        </a:rPr>
                                                      </m:ctrlPr>
                                                    </m:sSubPr>
                                                    <m:e>
                                                      <m:r>
                                                        <a:rPr lang="en-US" sz="3200" i="1">
                                                          <a:latin typeface="Cambria Math" panose="02040503050406030204" pitchFamily="18" charset="0"/>
                                                        </a:rPr>
                                                        <m:t>𝐷</m:t>
                                                      </m:r>
                                                    </m:e>
                                                    <m:sub>
                                                      <m:r>
                                                        <a:rPr lang="en-US" sz="3200" i="1">
                                                          <a:latin typeface="Cambria Math" panose="02040503050406030204" pitchFamily="18" charset="0"/>
                                                        </a:rPr>
                                                        <m:t>𝑔</m:t>
                                                      </m:r>
                                                    </m:sub>
                                                  </m:sSub>
                                                </m:num>
                                                <m:den>
                                                  <m:sSub>
                                                    <m:sSubPr>
                                                      <m:ctrlPr>
                                                        <a:rPr lang="en-US" sz="3200" i="1">
                                                          <a:latin typeface="Cambria Math" panose="02040503050406030204" pitchFamily="18" charset="0"/>
                                                        </a:rPr>
                                                      </m:ctrlPr>
                                                    </m:sSubPr>
                                                    <m:e>
                                                      <m:r>
                                                        <a:rPr lang="en-US" sz="3200" i="1">
                                                          <a:latin typeface="Cambria Math" panose="02040503050406030204" pitchFamily="18" charset="0"/>
                                                        </a:rPr>
                                                        <m:t>𝑀</m:t>
                                                      </m:r>
                                                    </m:e>
                                                    <m:sub>
                                                      <m:r>
                                                        <a:rPr lang="en-US" sz="3200" i="1">
                                                          <a:latin typeface="Cambria Math" panose="02040503050406030204" pitchFamily="18" charset="0"/>
                                                        </a:rPr>
                                                        <m:t>𝑔</m:t>
                                                      </m:r>
                                                    </m:sub>
                                                  </m:sSub>
                                                </m:den>
                                              </m:f>
                                              <m:sSub>
                                                <m:sSubPr>
                                                  <m:ctrlPr>
                                                    <a:rPr lang="en-US" sz="3200" i="1">
                                                      <a:latin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𝜔</m:t>
                                                  </m:r>
                                                </m:e>
                                                <m:sub>
                                                  <m:r>
                                                    <a:rPr lang="en-US" sz="3200" i="1">
                                                      <a:latin typeface="Cambria Math" panose="02040503050406030204" pitchFamily="18" charset="0"/>
                                                    </a:rPr>
                                                    <m:t>𝑔</m:t>
                                                  </m:r>
                                                </m:sub>
                                              </m:sSub>
                                              <m:r>
                                                <a:rPr lang="en-US" sz="3200" i="1">
                                                  <a:latin typeface="Cambria Math" panose="02040503050406030204" pitchFamily="18" charset="0"/>
                                                </a:rPr>
                                                <m:t>−</m:t>
                                              </m:r>
                                              <m:f>
                                                <m:fPr>
                                                  <m:ctrlPr>
                                                    <a:rPr lang="en-US" sz="3200" i="1">
                                                      <a:latin typeface="Cambria Math" panose="02040503050406030204" pitchFamily="18" charset="0"/>
                                                    </a:rPr>
                                                  </m:ctrlPr>
                                                </m:fPr>
                                                <m:num>
                                                  <m:r>
                                                    <a:rPr lang="en-US" sz="3200" i="1">
                                                      <a:latin typeface="Cambria Math" panose="02040503050406030204" pitchFamily="18" charset="0"/>
                                                    </a:rPr>
                                                    <m:t>1</m:t>
                                                  </m:r>
                                                </m:num>
                                                <m:den>
                                                  <m:sSub>
                                                    <m:sSubPr>
                                                      <m:ctrlPr>
                                                        <a:rPr lang="en-US" sz="3200" i="1">
                                                          <a:latin typeface="Cambria Math" panose="02040503050406030204" pitchFamily="18" charset="0"/>
                                                        </a:rPr>
                                                      </m:ctrlPr>
                                                    </m:sSubPr>
                                                    <m:e>
                                                      <m:r>
                                                        <a:rPr lang="en-US" sz="3200" i="1">
                                                          <a:latin typeface="Cambria Math" panose="02040503050406030204" pitchFamily="18" charset="0"/>
                                                        </a:rPr>
                                                        <m:t>𝑀</m:t>
                                                      </m:r>
                                                    </m:e>
                                                    <m:sub>
                                                      <m:r>
                                                        <a:rPr lang="en-US" sz="3200" i="1">
                                                          <a:latin typeface="Cambria Math" panose="02040503050406030204" pitchFamily="18" charset="0"/>
                                                        </a:rPr>
                                                        <m:t>𝑔</m:t>
                                                      </m:r>
                                                    </m:sub>
                                                  </m:sSub>
                                                </m:den>
                                              </m:f>
                                              <m:r>
                                                <a:rPr lang="en-US" sz="3200" i="1">
                                                  <a:latin typeface="Cambria Math" panose="02040503050406030204" pitchFamily="18" charset="0"/>
                                                </a:rPr>
                                                <m:t>(</m:t>
                                              </m:r>
                                              <m:sSub>
                                                <m:sSubPr>
                                                  <m:ctrlPr>
                                                    <a:rPr lang="en-US" sz="3200" i="1">
                                                      <a:latin typeface="Cambria Math" panose="02040503050406030204" pitchFamily="18" charset="0"/>
                                                    </a:rPr>
                                                  </m:ctrlPr>
                                                </m:sSubPr>
                                                <m:e>
                                                  <m:r>
                                                    <a:rPr lang="en-US" sz="3200" i="1">
                                                      <a:latin typeface="Cambria Math" panose="02040503050406030204" pitchFamily="18" charset="0"/>
                                                    </a:rPr>
                                                    <m:t>𝑃</m:t>
                                                  </m:r>
                                                </m:e>
                                                <m:sub>
                                                  <m:r>
                                                    <a:rPr lang="en-US" sz="3200" i="1">
                                                      <a:latin typeface="Cambria Math" panose="02040503050406030204" pitchFamily="18" charset="0"/>
                                                    </a:rPr>
                                                    <m:t>𝑔</m:t>
                                                  </m:r>
                                                </m:sub>
                                              </m:sSub>
                                              <m:r>
                                                <a:rPr lang="en-US" sz="3200" i="1">
                                                  <a:latin typeface="Cambria Math" panose="02040503050406030204" pitchFamily="18" charset="0"/>
                                                </a:rPr>
                                                <m:t>+</m:t>
                                              </m:r>
                                              <m:nary>
                                                <m:naryPr>
                                                  <m:chr m:val="∑"/>
                                                  <m:ctrlPr>
                                                    <a:rPr lang="en-US" sz="3200" i="1">
                                                      <a:latin typeface="Cambria Math" panose="02040503050406030204" pitchFamily="18" charset="0"/>
                                                    </a:rPr>
                                                  </m:ctrlPr>
                                                </m:naryPr>
                                                <m:sub>
                                                  <m:r>
                                                    <m:rPr>
                                                      <m:brk m:alnAt="23"/>
                                                    </m:rPr>
                                                    <a:rPr lang="en-US" sz="3200" i="1">
                                                      <a:latin typeface="Cambria Math" panose="02040503050406030204" pitchFamily="18" charset="0"/>
                                                      <a:ea typeface="Cambria Math" panose="02040503050406030204" pitchFamily="18" charset="0"/>
                                                    </a:rPr>
                                                    <m:t>∀</m:t>
                                                  </m:r>
                                                  <m:r>
                                                    <a:rPr lang="en-US" sz="3200" i="1">
                                                      <a:latin typeface="Cambria Math" panose="02040503050406030204" pitchFamily="18" charset="0"/>
                                                      <a:ea typeface="Cambria Math" panose="02040503050406030204" pitchFamily="18" charset="0"/>
                                                    </a:rPr>
                                                    <m:t>𝑖</m:t>
                                                  </m:r>
                                                  <m:r>
                                                    <a:rPr lang="en-US" sz="3200" i="1">
                                                      <a:latin typeface="Cambria Math" panose="02040503050406030204" pitchFamily="18" charset="0"/>
                                                      <a:ea typeface="Cambria Math" panose="02040503050406030204" pitchFamily="18" charset="0"/>
                                                    </a:rPr>
                                                    <m:t> ∉</m:t>
                                                  </m:r>
                                                  <m:r>
                                                    <a:rPr lang="en-US" sz="3200" i="1">
                                                      <a:latin typeface="Cambria Math" panose="02040503050406030204" pitchFamily="18" charset="0"/>
                                                      <a:ea typeface="Cambria Math" panose="02040503050406030204" pitchFamily="18" charset="0"/>
                                                    </a:rPr>
                                                    <m:t>𝐺</m:t>
                                                  </m:r>
                                                </m:sub>
                                                <m:sup/>
                                                <m:e>
                                                  <m:sSub>
                                                    <m:sSubPr>
                                                      <m:ctrlPr>
                                                        <a:rPr lang="en-US" sz="3200" i="1">
                                                          <a:latin typeface="Cambria Math" panose="02040503050406030204" pitchFamily="18" charset="0"/>
                                                        </a:rPr>
                                                      </m:ctrlPr>
                                                    </m:sSubPr>
                                                    <m:e>
                                                      <m:r>
                                                        <a:rPr lang="en-US" sz="3200" i="1">
                                                          <a:latin typeface="Cambria Math" panose="02040503050406030204" pitchFamily="18" charset="0"/>
                                                        </a:rPr>
                                                        <m:t>𝐵</m:t>
                                                      </m:r>
                                                    </m:e>
                                                    <m:sub>
                                                      <m:r>
                                                        <a:rPr lang="en-US" sz="3200" i="1">
                                                          <a:latin typeface="Cambria Math" panose="02040503050406030204" pitchFamily="18" charset="0"/>
                                                        </a:rPr>
                                                        <m:t>𝑔𝑖</m:t>
                                                      </m:r>
                                                    </m:sub>
                                                  </m:sSub>
                                                  <m:func>
                                                    <m:funcPr>
                                                      <m:ctrlPr>
                                                        <a:rPr lang="en-US" sz="3200" i="1">
                                                          <a:latin typeface="Cambria Math" panose="02040503050406030204" pitchFamily="18" charset="0"/>
                                                        </a:rPr>
                                                      </m:ctrlPr>
                                                    </m:funcPr>
                                                    <m:fName>
                                                      <m:r>
                                                        <m:rPr>
                                                          <m:sty m:val="p"/>
                                                        </m:rPr>
                                                        <a:rPr lang="en-US" sz="3200">
                                                          <a:latin typeface="Cambria Math" panose="02040503050406030204" pitchFamily="18" charset="0"/>
                                                        </a:rPr>
                                                        <m:t>sin</m:t>
                                                      </m:r>
                                                    </m:fName>
                                                    <m:e>
                                                      <m:d>
                                                        <m:dPr>
                                                          <m:ctrlPr>
                                                            <a:rPr lang="en-US" sz="3200" i="1">
                                                              <a:latin typeface="Cambria Math" panose="02040503050406030204" pitchFamily="18" charset="0"/>
                                                            </a:rPr>
                                                          </m:ctrlPr>
                                                        </m:dPr>
                                                        <m:e>
                                                          <m:sSub>
                                                            <m:sSubPr>
                                                              <m:ctrlPr>
                                                                <a:rPr lang="en-US" sz="3200" i="1">
                                                                  <a:latin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𝛿</m:t>
                                                              </m:r>
                                                            </m:e>
                                                            <m:sub>
                                                              <m:r>
                                                                <a:rPr lang="en-US" sz="3200" i="1">
                                                                  <a:latin typeface="Cambria Math" panose="02040503050406030204" pitchFamily="18" charset="0"/>
                                                                </a:rPr>
                                                                <m:t>𝑔</m:t>
                                                              </m:r>
                                                            </m:sub>
                                                          </m:sSub>
                                                          <m:r>
                                                            <a:rPr lang="en-US" sz="3200" i="1">
                                                              <a:latin typeface="Cambria Math" panose="02040503050406030204" pitchFamily="18" charset="0"/>
                                                            </a:rPr>
                                                            <m:t>−</m:t>
                                                          </m:r>
                                                          <m:sSub>
                                                            <m:sSubPr>
                                                              <m:ctrlPr>
                                                                <a:rPr lang="en-US" sz="3200" i="1">
                                                                  <a:latin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𝛿</m:t>
                                                              </m:r>
                                                            </m:e>
                                                            <m:sub>
                                                              <m:r>
                                                                <a:rPr lang="en-US" sz="3200" i="1">
                                                                  <a:latin typeface="Cambria Math" panose="02040503050406030204" pitchFamily="18" charset="0"/>
                                                                </a:rPr>
                                                                <m:t>𝑖</m:t>
                                                              </m:r>
                                                            </m:sub>
                                                          </m:sSub>
                                                        </m:e>
                                                      </m:d>
                                                    </m:e>
                                                  </m:func>
                                                </m:e>
                                              </m:nary>
                                            </m:e>
                                            <m:e>
                                              <m:sSub>
                                                <m:sSubPr>
                                                  <m:ctrlPr>
                                                    <a:rPr lang="en-US" sz="3200" i="1">
                                                      <a:latin typeface="Cambria Math" panose="02040503050406030204" pitchFamily="18" charset="0"/>
                                                      <a:ea typeface="Cambria Math" panose="02040503050406030204" pitchFamily="18" charset="0"/>
                                                    </a:rPr>
                                                  </m:ctrlPr>
                                                </m:sSubPr>
                                                <m:e>
                                                  <m:acc>
                                                    <m:accPr>
                                                      <m:chr m:val="̇"/>
                                                      <m:ctrlPr>
                                                        <a:rPr lang="en-US" sz="3200" i="1">
                                                          <a:latin typeface="Cambria Math" panose="02040503050406030204" pitchFamily="18" charset="0"/>
                                                          <a:ea typeface="Cambria Math" panose="02040503050406030204" pitchFamily="18" charset="0"/>
                                                        </a:rPr>
                                                      </m:ctrlPr>
                                                    </m:accPr>
                                                    <m:e>
                                                      <m:r>
                                                        <a:rPr lang="en-US" sz="3200" i="1">
                                                          <a:latin typeface="Cambria Math" panose="02040503050406030204" pitchFamily="18" charset="0"/>
                                                          <a:ea typeface="Cambria Math" panose="02040503050406030204" pitchFamily="18" charset="0"/>
                                                        </a:rPr>
                                                        <m:t>𝛿</m:t>
                                                      </m:r>
                                                    </m:e>
                                                  </m:acc>
                                                </m:e>
                                                <m:sub>
                                                  <m:r>
                                                    <a:rPr lang="en-US" sz="3200" i="1">
                                                      <a:latin typeface="Cambria Math" panose="02040503050406030204" pitchFamily="18" charset="0"/>
                                                      <a:ea typeface="Cambria Math" panose="02040503050406030204" pitchFamily="18" charset="0"/>
                                                    </a:rPr>
                                                    <m:t>𝑔</m:t>
                                                  </m:r>
                                                </m:sub>
                                              </m:sSub>
                                              <m:r>
                                                <a:rPr lang="en-US" sz="3200" i="1">
                                                  <a:latin typeface="Cambria Math" panose="02040503050406030204" pitchFamily="18" charset="0"/>
                                                  <a:ea typeface="Cambria Math" panose="02040503050406030204" pitchFamily="18" charset="0"/>
                                                </a:rPr>
                                                <m:t>=</m:t>
                                              </m:r>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𝜔</m:t>
                                                  </m:r>
                                                </m:e>
                                                <m:sub>
                                                  <m:r>
                                                    <a:rPr lang="en-US" sz="3200" i="1">
                                                      <a:latin typeface="Cambria Math" panose="02040503050406030204" pitchFamily="18" charset="0"/>
                                                      <a:ea typeface="Cambria Math" panose="02040503050406030204" pitchFamily="18" charset="0"/>
                                                    </a:rPr>
                                                    <m:t>𝑔</m:t>
                                                  </m:r>
                                                </m:sub>
                                              </m:sSub>
                                              <m:r>
                                                <a:rPr lang="en-US" sz="3200" i="1">
                                                  <a:latin typeface="Cambria Math" panose="02040503050406030204" pitchFamily="18" charset="0"/>
                                                  <a:ea typeface="Cambria Math" panose="02040503050406030204" pitchFamily="18" charset="0"/>
                                                </a:rPr>
                                                <m:t>−</m:t>
                                              </m:r>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𝜔</m:t>
                                                  </m:r>
                                                </m:e>
                                                <m:sub>
                                                  <m:r>
                                                    <a:rPr lang="en-US" sz="3200" i="1">
                                                      <a:latin typeface="Cambria Math" panose="02040503050406030204" pitchFamily="18" charset="0"/>
                                                      <a:ea typeface="Cambria Math" panose="02040503050406030204" pitchFamily="18" charset="0"/>
                                                    </a:rPr>
                                                    <m:t>1</m:t>
                                                  </m:r>
                                                </m:sub>
                                              </m:sSub>
                                            </m:e>
                                          </m:eqArr>
                                        </m:e>
                                      </m:d>
                                    </m:e>
                                  </m:mr>
                                </m:m>
                              </m:e>
                            </m:mr>
                            <m:mr>
                              <m:e>
                                <m:m>
                                  <m:mPr>
                                    <m:mcs>
                                      <m:mc>
                                        <m:mcPr>
                                          <m:count m:val="2"/>
                                          <m:mcJc m:val="center"/>
                                        </m:mcPr>
                                      </m:mc>
                                    </m:mcs>
                                    <m:ctrlPr>
                                      <a:rPr lang="en-US" sz="3200" i="1">
                                        <a:latin typeface="Cambria Math" panose="02040503050406030204" pitchFamily="18" charset="0"/>
                                      </a:rPr>
                                    </m:ctrlPr>
                                  </m:mPr>
                                  <m:mr>
                                    <m:e>
                                      <m:r>
                                        <a:rPr lang="en-US" sz="3200" i="1">
                                          <a:latin typeface="Cambria Math" panose="02040503050406030204" pitchFamily="18" charset="0"/>
                                          <a:ea typeface="Cambria Math" panose="02040503050406030204" pitchFamily="18" charset="0"/>
                                        </a:rPr>
                                        <m:t>∀ </m:t>
                                      </m:r>
                                      <m:r>
                                        <a:rPr lang="en-US" sz="3200" i="1">
                                          <a:latin typeface="Cambria Math" panose="02040503050406030204" pitchFamily="18" charset="0"/>
                                          <a:ea typeface="Cambria Math" panose="02040503050406030204" pitchFamily="18" charset="0"/>
                                        </a:rPr>
                                        <m:t>𝑖</m:t>
                                      </m:r>
                                      <m:r>
                                        <a:rPr lang="en-US" sz="3200" i="1">
                                          <a:latin typeface="Cambria Math" panose="02040503050406030204" pitchFamily="18" charset="0"/>
                                          <a:ea typeface="Cambria Math" panose="02040503050406030204" pitchFamily="18" charset="0"/>
                                        </a:rPr>
                                        <m:t>∉</m:t>
                                      </m:r>
                                      <m:r>
                                        <a:rPr lang="en-US" sz="3200" i="1">
                                          <a:latin typeface="Cambria Math" panose="02040503050406030204" pitchFamily="18" charset="0"/>
                                          <a:ea typeface="Cambria Math" panose="02040503050406030204" pitchFamily="18" charset="0"/>
                                        </a:rPr>
                                        <m:t>𝐺𝑒𝑛𝑠</m:t>
                                      </m:r>
                                    </m:e>
                                    <m:e>
                                      <m:sSub>
                                        <m:sSubPr>
                                          <m:ctrlPr>
                                            <a:rPr lang="en-US" sz="3200" i="1">
                                              <a:latin typeface="Cambria Math" panose="02040503050406030204" pitchFamily="18" charset="0"/>
                                              <a:ea typeface="Cambria Math" panose="02040503050406030204" pitchFamily="18" charset="0"/>
                                            </a:rPr>
                                          </m:ctrlPr>
                                        </m:sSubPr>
                                        <m:e>
                                          <m:acc>
                                            <m:accPr>
                                              <m:chr m:val="̇"/>
                                              <m:ctrlPr>
                                                <a:rPr lang="en-US" sz="3200" i="1">
                                                  <a:latin typeface="Cambria Math" panose="02040503050406030204" pitchFamily="18" charset="0"/>
                                                  <a:ea typeface="Cambria Math" panose="02040503050406030204" pitchFamily="18" charset="0"/>
                                                </a:rPr>
                                              </m:ctrlPr>
                                            </m:accPr>
                                            <m:e>
                                              <m:r>
                                                <a:rPr lang="en-US" sz="3200" i="1">
                                                  <a:latin typeface="Cambria Math" panose="02040503050406030204" pitchFamily="18" charset="0"/>
                                                  <a:ea typeface="Cambria Math" panose="02040503050406030204" pitchFamily="18" charset="0"/>
                                                </a:rPr>
                                                <m:t>𝛿</m:t>
                                              </m:r>
                                            </m:e>
                                          </m:acc>
                                        </m:e>
                                        <m:sub>
                                          <m:r>
                                            <a:rPr lang="en-US" sz="3200" i="1">
                                              <a:latin typeface="Cambria Math" panose="02040503050406030204" pitchFamily="18" charset="0"/>
                                              <a:ea typeface="Cambria Math" panose="02040503050406030204" pitchFamily="18" charset="0"/>
                                            </a:rPr>
                                            <m:t>𝑖</m:t>
                                          </m:r>
                                        </m:sub>
                                      </m:sSub>
                                      <m:r>
                                        <a:rPr lang="en-US" sz="3200" i="1">
                                          <a:latin typeface="Cambria Math" panose="02040503050406030204" pitchFamily="18" charset="0"/>
                                          <a:ea typeface="Cambria Math" panose="02040503050406030204" pitchFamily="18" charset="0"/>
                                        </a:rPr>
                                        <m:t>=−</m:t>
                                      </m:r>
                                      <m:f>
                                        <m:fPr>
                                          <m:ctrlPr>
                                            <a:rPr lang="en-US" sz="3200" i="1">
                                              <a:latin typeface="Cambria Math" panose="02040503050406030204" pitchFamily="18" charset="0"/>
                                              <a:ea typeface="Cambria Math" panose="02040503050406030204" pitchFamily="18" charset="0"/>
                                            </a:rPr>
                                          </m:ctrlPr>
                                        </m:fPr>
                                        <m:num>
                                          <m:r>
                                            <a:rPr lang="en-US" sz="3200" i="1">
                                              <a:latin typeface="Cambria Math" panose="02040503050406030204" pitchFamily="18" charset="0"/>
                                              <a:ea typeface="Cambria Math" panose="02040503050406030204" pitchFamily="18" charset="0"/>
                                            </a:rPr>
                                            <m:t>1</m:t>
                                          </m:r>
                                        </m:num>
                                        <m:den>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𝐷</m:t>
                                              </m:r>
                                            </m:e>
                                            <m:sub>
                                              <m:r>
                                                <a:rPr lang="en-US" sz="3200" i="1">
                                                  <a:latin typeface="Cambria Math" panose="02040503050406030204" pitchFamily="18" charset="0"/>
                                                  <a:ea typeface="Cambria Math" panose="02040503050406030204" pitchFamily="18" charset="0"/>
                                                </a:rPr>
                                                <m:t>𝑖</m:t>
                                              </m:r>
                                            </m:sub>
                                          </m:sSub>
                                        </m:den>
                                      </m:f>
                                      <m:r>
                                        <a:rPr lang="en-US" sz="3200" i="1">
                                          <a:latin typeface="Cambria Math" panose="02040503050406030204" pitchFamily="18" charset="0"/>
                                          <a:ea typeface="Cambria Math" panose="02040503050406030204" pitchFamily="18" charset="0"/>
                                        </a:rPr>
                                        <m:t>(</m:t>
                                      </m:r>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𝑃</m:t>
                                          </m:r>
                                        </m:e>
                                        <m:sub>
                                          <m:r>
                                            <a:rPr lang="en-US" sz="3200" i="1">
                                              <a:latin typeface="Cambria Math" panose="02040503050406030204" pitchFamily="18" charset="0"/>
                                              <a:ea typeface="Cambria Math" panose="02040503050406030204" pitchFamily="18" charset="0"/>
                                            </a:rPr>
                                            <m:t>𝑖</m:t>
                                          </m:r>
                                        </m:sub>
                                      </m:sSub>
                                      <m:r>
                                        <a:rPr lang="en-US" sz="3200" i="1">
                                          <a:latin typeface="Cambria Math" panose="02040503050406030204" pitchFamily="18" charset="0"/>
                                          <a:ea typeface="Cambria Math" panose="02040503050406030204" pitchFamily="18" charset="0"/>
                                        </a:rPr>
                                        <m:t>+</m:t>
                                      </m:r>
                                      <m:nary>
                                        <m:naryPr>
                                          <m:chr m:val="∑"/>
                                          <m:ctrlPr>
                                            <a:rPr lang="en-US" sz="3200" i="1">
                                              <a:latin typeface="Cambria Math" panose="02040503050406030204" pitchFamily="18" charset="0"/>
                                              <a:ea typeface="Cambria Math" panose="02040503050406030204" pitchFamily="18" charset="0"/>
                                            </a:rPr>
                                          </m:ctrlPr>
                                        </m:naryPr>
                                        <m:sub>
                                          <m:r>
                                            <m:rPr>
                                              <m:brk m:alnAt="23"/>
                                            </m:rPr>
                                            <a:rPr lang="en-US" sz="3200" i="1">
                                              <a:latin typeface="Cambria Math" panose="02040503050406030204" pitchFamily="18" charset="0"/>
                                              <a:ea typeface="Cambria Math" panose="02040503050406030204" pitchFamily="18" charset="0"/>
                                            </a:rPr>
                                            <m:t>𝑗</m:t>
                                          </m:r>
                                          <m:r>
                                            <a:rPr lang="en-US" sz="3200" i="1">
                                              <a:latin typeface="Cambria Math" panose="02040503050406030204" pitchFamily="18" charset="0"/>
                                              <a:ea typeface="Cambria Math" panose="02040503050406030204" pitchFamily="18" charset="0"/>
                                            </a:rPr>
                                            <m:t>=1</m:t>
                                          </m:r>
                                        </m:sub>
                                        <m:sup>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𝑛</m:t>
                                              </m:r>
                                            </m:e>
                                            <m:sub>
                                              <m:r>
                                                <a:rPr lang="en-US" sz="3200" i="1">
                                                  <a:latin typeface="Cambria Math" panose="02040503050406030204" pitchFamily="18" charset="0"/>
                                                  <a:ea typeface="Cambria Math" panose="02040503050406030204" pitchFamily="18" charset="0"/>
                                                </a:rPr>
                                                <m:t>𝑏</m:t>
                                              </m:r>
                                            </m:sub>
                                          </m:sSub>
                                        </m:sup>
                                        <m:e>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𝐵</m:t>
                                              </m:r>
                                            </m:e>
                                            <m:sub>
                                              <m:r>
                                                <a:rPr lang="en-US" sz="3200" i="1">
                                                  <a:latin typeface="Cambria Math" panose="02040503050406030204" pitchFamily="18" charset="0"/>
                                                  <a:ea typeface="Cambria Math" panose="02040503050406030204" pitchFamily="18" charset="0"/>
                                                </a:rPr>
                                                <m:t>𝑖𝑗</m:t>
                                              </m:r>
                                            </m:sub>
                                          </m:sSub>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𝜂</m:t>
                                              </m:r>
                                            </m:e>
                                            <m:sub>
                                              <m:r>
                                                <a:rPr lang="en-US" sz="3200" i="1">
                                                  <a:latin typeface="Cambria Math" panose="02040503050406030204" pitchFamily="18" charset="0"/>
                                                  <a:ea typeface="Cambria Math" panose="02040503050406030204" pitchFamily="18" charset="0"/>
                                                </a:rPr>
                                                <m:t>𝑖𝑗</m:t>
                                              </m:r>
                                            </m:sub>
                                          </m:sSub>
                                          <m:func>
                                            <m:funcPr>
                                              <m:ctrlPr>
                                                <a:rPr lang="en-US" sz="3200" i="1">
                                                  <a:latin typeface="Cambria Math" panose="02040503050406030204" pitchFamily="18" charset="0"/>
                                                  <a:ea typeface="Cambria Math" panose="02040503050406030204" pitchFamily="18" charset="0"/>
                                                </a:rPr>
                                              </m:ctrlPr>
                                            </m:funcPr>
                                            <m:fName>
                                              <m:r>
                                                <m:rPr>
                                                  <m:sty m:val="p"/>
                                                </m:rPr>
                                                <a:rPr lang="en-US" sz="3200">
                                                  <a:latin typeface="Cambria Math" panose="02040503050406030204" pitchFamily="18" charset="0"/>
                                                  <a:ea typeface="Cambria Math" panose="02040503050406030204" pitchFamily="18" charset="0"/>
                                                </a:rPr>
                                                <m:t>sin</m:t>
                                              </m:r>
                                            </m:fName>
                                            <m:e>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m:t>
                                                  </m:r>
                                                  <m:r>
                                                    <a:rPr lang="en-US" sz="3200" i="1">
                                                      <a:latin typeface="Cambria Math" panose="02040503050406030204" pitchFamily="18" charset="0"/>
                                                      <a:ea typeface="Cambria Math" panose="02040503050406030204" pitchFamily="18" charset="0"/>
                                                    </a:rPr>
                                                    <m:t>𝛿</m:t>
                                                  </m:r>
                                                </m:e>
                                                <m:sub>
                                                  <m:r>
                                                    <a:rPr lang="en-US" sz="3200" i="1">
                                                      <a:latin typeface="Cambria Math" panose="02040503050406030204" pitchFamily="18" charset="0"/>
                                                      <a:ea typeface="Cambria Math" panose="02040503050406030204" pitchFamily="18" charset="0"/>
                                                    </a:rPr>
                                                    <m:t>𝑖</m:t>
                                                  </m:r>
                                                </m:sub>
                                              </m:sSub>
                                              <m:r>
                                                <a:rPr lang="en-US" sz="3200" i="1">
                                                  <a:latin typeface="Cambria Math" panose="02040503050406030204" pitchFamily="18" charset="0"/>
                                                  <a:ea typeface="Cambria Math" panose="02040503050406030204" pitchFamily="18" charset="0"/>
                                                </a:rPr>
                                                <m:t>−</m:t>
                                              </m:r>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𝛿</m:t>
                                                  </m:r>
                                                </m:e>
                                                <m:sub>
                                                  <m:r>
                                                    <a:rPr lang="en-US" sz="3200" i="1">
                                                      <a:latin typeface="Cambria Math" panose="02040503050406030204" pitchFamily="18" charset="0"/>
                                                      <a:ea typeface="Cambria Math" panose="02040503050406030204" pitchFamily="18" charset="0"/>
                                                    </a:rPr>
                                                    <m:t>𝑗</m:t>
                                                  </m:r>
                                                </m:sub>
                                              </m:sSub>
                                              <m:r>
                                                <a:rPr lang="en-US" sz="3200" i="1">
                                                  <a:latin typeface="Cambria Math" panose="02040503050406030204" pitchFamily="18" charset="0"/>
                                                  <a:ea typeface="Cambria Math" panose="02040503050406030204" pitchFamily="18" charset="0"/>
                                                </a:rPr>
                                                <m:t>))−</m:t>
                                              </m:r>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𝜔</m:t>
                                                  </m:r>
                                                </m:e>
                                                <m:sub>
                                                  <m:r>
                                                    <a:rPr lang="en-US" sz="3200" i="1">
                                                      <a:latin typeface="Cambria Math" panose="02040503050406030204" pitchFamily="18" charset="0"/>
                                                      <a:ea typeface="Cambria Math" panose="02040503050406030204" pitchFamily="18" charset="0"/>
                                                    </a:rPr>
                                                    <m:t>1</m:t>
                                                  </m:r>
                                                </m:sub>
                                              </m:sSub>
                                            </m:e>
                                          </m:func>
                                        </m:e>
                                      </m:nary>
                                    </m:e>
                                  </m:mr>
                                </m:m>
                              </m:e>
                            </m:mr>
                            <m:mr>
                              <m:e>
                                <m:m>
                                  <m:mPr>
                                    <m:mcs>
                                      <m:mc>
                                        <m:mcPr>
                                          <m:count m:val="2"/>
                                          <m:mcJc m:val="center"/>
                                        </m:mcPr>
                                      </m:mc>
                                    </m:mcs>
                                    <m:ctrlPr>
                                      <a:rPr lang="en-US" sz="3200" i="1">
                                        <a:latin typeface="Cambria Math" panose="02040503050406030204" pitchFamily="18" charset="0"/>
                                      </a:rPr>
                                    </m:ctrlPr>
                                  </m:mPr>
                                  <m:mr>
                                    <m:e>
                                      <m:r>
                                        <a:rPr lang="en-US" sz="3200" i="1">
                                          <a:latin typeface="Cambria Math" panose="02040503050406030204" pitchFamily="18" charset="0"/>
                                          <a:ea typeface="Cambria Math" panose="02040503050406030204" pitchFamily="18" charset="0"/>
                                        </a:rPr>
                                        <m:t>∀ </m:t>
                                      </m:r>
                                      <m:r>
                                        <a:rPr lang="en-US" sz="3200" i="1">
                                          <a:latin typeface="Cambria Math" panose="02040503050406030204" pitchFamily="18" charset="0"/>
                                          <a:ea typeface="Cambria Math" panose="02040503050406030204" pitchFamily="18" charset="0"/>
                                        </a:rPr>
                                        <m:t>𝑖</m:t>
                                      </m:r>
                                      <m:r>
                                        <a:rPr lang="en-US" sz="3200" i="1">
                                          <a:latin typeface="Cambria Math" panose="02040503050406030204" pitchFamily="18" charset="0"/>
                                          <a:ea typeface="Cambria Math" panose="02040503050406030204" pitchFamily="18" charset="0"/>
                                        </a:rPr>
                                        <m:t>,</m:t>
                                      </m:r>
                                      <m:r>
                                        <a:rPr lang="en-US" sz="3200" i="1">
                                          <a:latin typeface="Cambria Math" panose="02040503050406030204" pitchFamily="18" charset="0"/>
                                          <a:ea typeface="Cambria Math" panose="02040503050406030204" pitchFamily="18" charset="0"/>
                                        </a:rPr>
                                        <m:t>𝑗</m:t>
                                      </m:r>
                                      <m:r>
                                        <a:rPr lang="en-US" sz="3200" i="1">
                                          <a:latin typeface="Cambria Math" panose="02040503050406030204" pitchFamily="18" charset="0"/>
                                          <a:ea typeface="Cambria Math" panose="02040503050406030204" pitchFamily="18" charset="0"/>
                                        </a:rPr>
                                        <m:t> ∈</m:t>
                                      </m:r>
                                      <m:r>
                                        <a:rPr lang="en-US" sz="3200" i="1">
                                          <a:latin typeface="Cambria Math" panose="02040503050406030204" pitchFamily="18" charset="0"/>
                                          <a:ea typeface="Cambria Math" panose="02040503050406030204" pitchFamily="18" charset="0"/>
                                        </a:rPr>
                                        <m:t>𝐸</m:t>
                                      </m:r>
                                    </m:e>
                                    <m:e>
                                      <m:sSub>
                                        <m:sSubPr>
                                          <m:ctrlPr>
                                            <a:rPr lang="en-US" sz="3200" i="1">
                                              <a:latin typeface="Cambria Math" panose="02040503050406030204" pitchFamily="18" charset="0"/>
                                              <a:ea typeface="Cambria Math" panose="02040503050406030204" pitchFamily="18" charset="0"/>
                                            </a:rPr>
                                          </m:ctrlPr>
                                        </m:sSubPr>
                                        <m:e>
                                          <m:acc>
                                            <m:accPr>
                                              <m:chr m:val="̇"/>
                                              <m:ctrlPr>
                                                <a:rPr lang="en-US" sz="3200" i="1">
                                                  <a:latin typeface="Cambria Math" panose="02040503050406030204" pitchFamily="18" charset="0"/>
                                                  <a:ea typeface="Cambria Math" panose="02040503050406030204" pitchFamily="18" charset="0"/>
                                                </a:rPr>
                                              </m:ctrlPr>
                                            </m:accPr>
                                            <m:e>
                                              <m:r>
                                                <a:rPr lang="en-US" sz="3200" i="1">
                                                  <a:latin typeface="Cambria Math" panose="02040503050406030204" pitchFamily="18" charset="0"/>
                                                  <a:ea typeface="Cambria Math" panose="02040503050406030204" pitchFamily="18" charset="0"/>
                                                </a:rPr>
                                                <m:t>𝜂</m:t>
                                              </m:r>
                                            </m:e>
                                          </m:acc>
                                        </m:e>
                                        <m:sub>
                                          <m:r>
                                            <a:rPr lang="en-US" sz="3200" i="1">
                                              <a:latin typeface="Cambria Math" panose="02040503050406030204" pitchFamily="18" charset="0"/>
                                              <a:ea typeface="Cambria Math" panose="02040503050406030204" pitchFamily="18" charset="0"/>
                                            </a:rPr>
                                            <m:t>𝑖𝑗</m:t>
                                          </m:r>
                                        </m:sub>
                                      </m:sSub>
                                      <m:r>
                                        <a:rPr lang="en-US" sz="3200" i="1">
                                          <a:latin typeface="Cambria Math" panose="02040503050406030204" pitchFamily="18" charset="0"/>
                                          <a:ea typeface="Cambria Math" panose="02040503050406030204" pitchFamily="18" charset="0"/>
                                        </a:rPr>
                                        <m:t>=10(</m:t>
                                      </m:r>
                                      <m:r>
                                        <a:rPr lang="en-US" sz="3200" i="1">
                                          <a:latin typeface="Cambria Math" panose="02040503050406030204" pitchFamily="18" charset="0"/>
                                          <a:ea typeface="Cambria Math" panose="02040503050406030204" pitchFamily="18" charset="0"/>
                                        </a:rPr>
                                        <m:t>𝑓</m:t>
                                      </m:r>
                                      <m:d>
                                        <m:dPr>
                                          <m:ctrlPr>
                                            <a:rPr lang="en-US" sz="3200" i="1">
                                              <a:latin typeface="Cambria Math" panose="02040503050406030204" pitchFamily="18" charset="0"/>
                                              <a:ea typeface="Cambria Math" panose="02040503050406030204" pitchFamily="18" charset="0"/>
                                            </a:rPr>
                                          </m:ctrlPr>
                                        </m:dPr>
                                        <m:e>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𝜂</m:t>
                                              </m:r>
                                            </m:e>
                                            <m:sub>
                                              <m:r>
                                                <a:rPr lang="en-US" sz="3200" i="1">
                                                  <a:latin typeface="Cambria Math" panose="02040503050406030204" pitchFamily="18" charset="0"/>
                                                  <a:ea typeface="Cambria Math" panose="02040503050406030204" pitchFamily="18" charset="0"/>
                                                </a:rPr>
                                                <m:t>𝑖𝑗</m:t>
                                              </m:r>
                                            </m:sub>
                                          </m:sSub>
                                        </m:e>
                                      </m:d>
                                      <m:r>
                                        <a:rPr lang="en-US" sz="3200" i="1">
                                          <a:latin typeface="Cambria Math" panose="02040503050406030204" pitchFamily="18" charset="0"/>
                                          <a:ea typeface="Cambria Math" panose="02040503050406030204" pitchFamily="18" charset="0"/>
                                        </a:rPr>
                                        <m:t>−</m:t>
                                      </m:r>
                                      <m:f>
                                        <m:fPr>
                                          <m:ctrlPr>
                                            <a:rPr lang="en-US" sz="3200" i="1">
                                              <a:latin typeface="Cambria Math" panose="02040503050406030204" pitchFamily="18" charset="0"/>
                                              <a:ea typeface="Cambria Math" panose="02040503050406030204" pitchFamily="18" charset="0"/>
                                            </a:rPr>
                                          </m:ctrlPr>
                                        </m:fPr>
                                        <m:num>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𝐵</m:t>
                                              </m:r>
                                            </m:e>
                                            <m:sub>
                                              <m:r>
                                                <a:rPr lang="en-US" sz="3200" i="1">
                                                  <a:latin typeface="Cambria Math" panose="02040503050406030204" pitchFamily="18" charset="0"/>
                                                  <a:ea typeface="Cambria Math" panose="02040503050406030204" pitchFamily="18" charset="0"/>
                                                </a:rPr>
                                                <m:t>𝑖𝑗</m:t>
                                              </m:r>
                                            </m:sub>
                                          </m:sSub>
                                          <m:r>
                                            <a:rPr lang="en-US" sz="3200" i="1">
                                              <a:latin typeface="Cambria Math" panose="02040503050406030204" pitchFamily="18" charset="0"/>
                                              <a:ea typeface="Cambria Math" panose="02040503050406030204" pitchFamily="18" charset="0"/>
                                            </a:rPr>
                                            <m:t>(1−</m:t>
                                          </m:r>
                                          <m:func>
                                            <m:funcPr>
                                              <m:ctrlPr>
                                                <a:rPr lang="en-US" sz="3200" i="1">
                                                  <a:latin typeface="Cambria Math" panose="02040503050406030204" pitchFamily="18" charset="0"/>
                                                  <a:ea typeface="Cambria Math" panose="02040503050406030204" pitchFamily="18" charset="0"/>
                                                </a:rPr>
                                              </m:ctrlPr>
                                            </m:funcPr>
                                            <m:fName>
                                              <m:r>
                                                <m:rPr>
                                                  <m:sty m:val="p"/>
                                                </m:rPr>
                                                <a:rPr lang="en-US" sz="3200">
                                                  <a:latin typeface="Cambria Math" panose="02040503050406030204" pitchFamily="18" charset="0"/>
                                                  <a:ea typeface="Cambria Math" panose="02040503050406030204" pitchFamily="18" charset="0"/>
                                                </a:rPr>
                                                <m:t>cos</m:t>
                                              </m:r>
                                            </m:fName>
                                            <m:e>
                                              <m:r>
                                                <a:rPr lang="en-US" sz="3200" i="1">
                                                  <a:latin typeface="Cambria Math" panose="02040503050406030204" pitchFamily="18" charset="0"/>
                                                  <a:ea typeface="Cambria Math" panose="02040503050406030204" pitchFamily="18" charset="0"/>
                                                </a:rPr>
                                                <m:t>(</m:t>
                                              </m:r>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𝛿</m:t>
                                                  </m:r>
                                                </m:e>
                                                <m:sub>
                                                  <m:r>
                                                    <a:rPr lang="en-US" sz="3200" i="1">
                                                      <a:latin typeface="Cambria Math" panose="02040503050406030204" pitchFamily="18" charset="0"/>
                                                      <a:ea typeface="Cambria Math" panose="02040503050406030204" pitchFamily="18" charset="0"/>
                                                    </a:rPr>
                                                    <m:t>𝑖</m:t>
                                                  </m:r>
                                                </m:sub>
                                              </m:sSub>
                                              <m:r>
                                                <a:rPr lang="en-US" sz="3200" i="1">
                                                  <a:latin typeface="Cambria Math" panose="02040503050406030204" pitchFamily="18" charset="0"/>
                                                  <a:ea typeface="Cambria Math" panose="02040503050406030204" pitchFamily="18" charset="0"/>
                                                </a:rPr>
                                                <m:t>−</m:t>
                                              </m:r>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𝛿</m:t>
                                                  </m:r>
                                                </m:e>
                                                <m:sub>
                                                  <m:r>
                                                    <a:rPr lang="en-US" sz="3200" i="1">
                                                      <a:latin typeface="Cambria Math" panose="02040503050406030204" pitchFamily="18" charset="0"/>
                                                      <a:ea typeface="Cambria Math" panose="02040503050406030204" pitchFamily="18" charset="0"/>
                                                    </a:rPr>
                                                    <m:t>𝑗</m:t>
                                                  </m:r>
                                                </m:sub>
                                              </m:sSub>
                                              <m:r>
                                                <a:rPr lang="en-US" sz="3200" i="1">
                                                  <a:latin typeface="Cambria Math" panose="02040503050406030204" pitchFamily="18" charset="0"/>
                                                  <a:ea typeface="Cambria Math" panose="02040503050406030204" pitchFamily="18" charset="0"/>
                                                </a:rPr>
                                                <m:t>))</m:t>
                                              </m:r>
                                            </m:e>
                                          </m:func>
                                        </m:num>
                                        <m:den>
                                          <m:sSub>
                                            <m:sSubPr>
                                              <m:ctrlPr>
                                                <a:rPr lang="en-US" sz="3200" i="1">
                                                  <a:latin typeface="Cambria Math" panose="02040503050406030204" pitchFamily="18" charset="0"/>
                                                  <a:ea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𝑊</m:t>
                                              </m:r>
                                            </m:e>
                                            <m:sub>
                                              <m:r>
                                                <a:rPr lang="en-US" sz="3200" i="1">
                                                  <a:latin typeface="Cambria Math" panose="02040503050406030204" pitchFamily="18" charset="0"/>
                                                  <a:ea typeface="Cambria Math" panose="02040503050406030204" pitchFamily="18" charset="0"/>
                                                </a:rPr>
                                                <m:t>𝑖𝑗</m:t>
                                              </m:r>
                                            </m:sub>
                                          </m:sSub>
                                        </m:den>
                                      </m:f>
                                      <m:r>
                                        <m:rPr>
                                          <m:nor/>
                                        </m:rPr>
                                        <a:rPr lang="en-US" sz="3200" dirty="0">
                                          <a:latin typeface="Helvetica Neue" panose="02000503000000020004" pitchFamily="2" charset="0"/>
                                          <a:ea typeface="Helvetica Neue" panose="02000503000000020004" pitchFamily="2" charset="0"/>
                                          <a:cs typeface="Helvetica Neue" panose="02000503000000020004" pitchFamily="2" charset="0"/>
                                        </a:rPr>
                                        <m:t> </m:t>
                                      </m:r>
                                    </m:e>
                                  </m:mr>
                                </m:m>
                              </m:e>
                            </m:mr>
                          </m:m>
                        </m:oMath>
                      </m:oMathPara>
                    </a14:m>
                    <a:endParaRPr lang="en-US" sz="3200" dirty="0">
                      <a:latin typeface="Helvetica Neue" panose="02000503000000020004" pitchFamily="2" charset="0"/>
                      <a:ea typeface="Helvetica Neue" panose="02000503000000020004" pitchFamily="2" charset="0"/>
                      <a:cs typeface="Helvetica Neue" panose="02000503000000020004" pitchFamily="2" charset="0"/>
                    </a:endParaRPr>
                  </a:p>
                </p:txBody>
              </p:sp>
            </mc:Choice>
            <mc:Fallback>
              <p:sp>
                <p:nvSpPr>
                  <p:cNvPr id="55" name="TextBox 54">
                    <a:extLst>
                      <a:ext uri="{FF2B5EF4-FFF2-40B4-BE49-F238E27FC236}">
                        <a16:creationId xmlns:a16="http://schemas.microsoft.com/office/drawing/2014/main" id="{424B25F1-5250-D94B-9878-A209A58D3779}"/>
                      </a:ext>
                    </a:extLst>
                  </p:cNvPr>
                  <p:cNvSpPr txBox="1">
                    <a:spLocks noRot="1" noChangeAspect="1" noMove="1" noResize="1" noEditPoints="1" noAdjustHandles="1" noChangeArrowheads="1" noChangeShapeType="1" noTextEdit="1"/>
                  </p:cNvSpPr>
                  <p:nvPr/>
                </p:nvSpPr>
                <p:spPr>
                  <a:xfrm>
                    <a:off x="413285" y="11191794"/>
                    <a:ext cx="11946148" cy="4990533"/>
                  </a:xfrm>
                  <a:prstGeom prst="rect">
                    <a:avLst/>
                  </a:prstGeom>
                  <a:blipFill>
                    <a:blip r:embed="rId7"/>
                    <a:stretch>
                      <a:fillRect t="-28173" b="-23350"/>
                    </a:stretch>
                  </a:blipFill>
                </p:spPr>
                <p:txBody>
                  <a:bodyPr/>
                  <a:lstStyle/>
                  <a:p>
                    <a:r>
                      <a:rPr lang="en-US">
                        <a:noFill/>
                      </a:rPr>
                      <a:t> </a:t>
                    </a:r>
                  </a:p>
                </p:txBody>
              </p:sp>
            </mc:Fallback>
          </mc:AlternateContent>
        </p:grpSp>
        <p:grpSp>
          <p:nvGrpSpPr>
            <p:cNvPr id="4" name="Group 3">
              <a:extLst>
                <a:ext uri="{FF2B5EF4-FFF2-40B4-BE49-F238E27FC236}">
                  <a16:creationId xmlns:a16="http://schemas.microsoft.com/office/drawing/2014/main" id="{6B301158-D8D5-1448-84DE-7367C6C0CC08}"/>
                </a:ext>
              </a:extLst>
            </p:cNvPr>
            <p:cNvGrpSpPr/>
            <p:nvPr/>
          </p:nvGrpSpPr>
          <p:grpSpPr>
            <a:xfrm>
              <a:off x="3499337" y="10303302"/>
              <a:ext cx="8069784" cy="2971800"/>
              <a:chOff x="26506218" y="8368351"/>
              <a:chExt cx="8069784" cy="2971800"/>
            </a:xfrm>
          </p:grpSpPr>
          <p:pic>
            <p:nvPicPr>
              <p:cNvPr id="153" name="Picture 152">
                <a:extLst>
                  <a:ext uri="{FF2B5EF4-FFF2-40B4-BE49-F238E27FC236}">
                    <a16:creationId xmlns:a16="http://schemas.microsoft.com/office/drawing/2014/main" id="{7397FA09-5559-8241-97EC-4E8AF121179E}"/>
                  </a:ext>
                </a:extLst>
              </p:cNvPr>
              <p:cNvPicPr>
                <a:picLocks noChangeAspect="1"/>
              </p:cNvPicPr>
              <p:nvPr/>
            </p:nvPicPr>
            <p:blipFill rotWithShape="1">
              <a:blip r:embed="rId8"/>
              <a:srcRect l="48003" t="41364" r="40040" b="42397"/>
              <a:stretch/>
            </p:blipFill>
            <p:spPr>
              <a:xfrm>
                <a:off x="26506218" y="8368351"/>
                <a:ext cx="3659715" cy="2971800"/>
              </a:xfrm>
              <a:prstGeom prst="rect">
                <a:avLst/>
              </a:prstGeom>
            </p:spPr>
          </p:pic>
          <p:pic>
            <p:nvPicPr>
              <p:cNvPr id="156" name="Picture 155">
                <a:extLst>
                  <a:ext uri="{FF2B5EF4-FFF2-40B4-BE49-F238E27FC236}">
                    <a16:creationId xmlns:a16="http://schemas.microsoft.com/office/drawing/2014/main" id="{62B62547-8ED1-C944-9789-2CCD4A4152B1}"/>
                  </a:ext>
                </a:extLst>
              </p:cNvPr>
              <p:cNvPicPr>
                <a:picLocks noChangeAspect="1"/>
              </p:cNvPicPr>
              <p:nvPr/>
            </p:nvPicPr>
            <p:blipFill rotWithShape="1">
              <a:blip r:embed="rId9"/>
              <a:srcRect l="47989" t="41364" r="40054" b="42397"/>
              <a:stretch/>
            </p:blipFill>
            <p:spPr>
              <a:xfrm>
                <a:off x="30916287" y="8368351"/>
                <a:ext cx="3659715" cy="2971800"/>
              </a:xfrm>
              <a:prstGeom prst="rect">
                <a:avLst/>
              </a:prstGeom>
            </p:spPr>
          </p:pic>
        </p:grpSp>
        <p:sp>
          <p:nvSpPr>
            <p:cNvPr id="49" name="TextBox 48">
              <a:extLst>
                <a:ext uri="{FF2B5EF4-FFF2-40B4-BE49-F238E27FC236}">
                  <a16:creationId xmlns:a16="http://schemas.microsoft.com/office/drawing/2014/main" id="{963A451F-DFFB-584E-B7FF-223079FF5161}"/>
                </a:ext>
              </a:extLst>
            </p:cNvPr>
            <p:cNvSpPr txBox="1"/>
            <p:nvPr/>
          </p:nvSpPr>
          <p:spPr>
            <a:xfrm>
              <a:off x="1382023" y="13275102"/>
              <a:ext cx="12304412" cy="1569660"/>
            </a:xfrm>
            <a:prstGeom prst="rect">
              <a:avLst/>
            </a:prstGeom>
            <a:noFill/>
          </p:spPr>
          <p:txBody>
            <a:bodyPr wrap="square" rtlCol="0">
              <a:spAutoFit/>
            </a:bodyPr>
            <a:lstStyle/>
            <a:p>
              <a:r>
                <a:rPr lang="en-US" sz="3200" dirty="0">
                  <a:latin typeface="Helvetica Neue" panose="02000503000000020004" pitchFamily="2" charset="0"/>
                  <a:ea typeface="Helvetica Neue" panose="02000503000000020004" pitchFamily="2" charset="0"/>
                  <a:cs typeface="Helvetica Neue" panose="02000503000000020004" pitchFamily="2" charset="0"/>
                </a:rPr>
                <a:t>September 21, 2016: A fire at Aguirre Power Station in Puerto Rico causes a cascading failure resulting in an island-wide blackout.  Image from [1].</a:t>
              </a:r>
            </a:p>
          </p:txBody>
        </p:sp>
        <p:sp>
          <p:nvSpPr>
            <p:cNvPr id="63" name="Rounded Rectangle 62">
              <a:extLst>
                <a:ext uri="{FF2B5EF4-FFF2-40B4-BE49-F238E27FC236}">
                  <a16:creationId xmlns:a16="http://schemas.microsoft.com/office/drawing/2014/main" id="{390C244B-BD9F-2B46-8E7A-E95A006DDD47}"/>
                </a:ext>
              </a:extLst>
            </p:cNvPr>
            <p:cNvSpPr/>
            <p:nvPr/>
          </p:nvSpPr>
          <p:spPr bwMode="auto">
            <a:xfrm>
              <a:off x="727964" y="8931702"/>
              <a:ext cx="13612531" cy="11696190"/>
            </a:xfrm>
            <a:prstGeom prst="roundRect">
              <a:avLst>
                <a:gd name="adj" fmla="val 6195"/>
              </a:avLst>
            </a:prstGeom>
            <a:noFill/>
            <a:ln w="57150"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pitchFamily="-111" charset="0"/>
              </a:endParaRPr>
            </a:p>
          </p:txBody>
        </p:sp>
      </p:grpSp>
      <p:grpSp>
        <p:nvGrpSpPr>
          <p:cNvPr id="8" name="Group 7">
            <a:extLst>
              <a:ext uri="{FF2B5EF4-FFF2-40B4-BE49-F238E27FC236}">
                <a16:creationId xmlns:a16="http://schemas.microsoft.com/office/drawing/2014/main" id="{F07F5C0D-7AA5-C04C-ACD6-BE65DE507C70}"/>
              </a:ext>
            </a:extLst>
          </p:cNvPr>
          <p:cNvGrpSpPr/>
          <p:nvPr/>
        </p:nvGrpSpPr>
        <p:grpSpPr>
          <a:xfrm>
            <a:off x="727963" y="3396571"/>
            <a:ext cx="13612532" cy="4711440"/>
            <a:chOff x="770127" y="3203786"/>
            <a:chExt cx="13612532" cy="4711440"/>
          </a:xfrm>
        </p:grpSpPr>
        <p:sp>
          <p:nvSpPr>
            <p:cNvPr id="103" name="TextBox 102">
              <a:extLst>
                <a:ext uri="{FF2B5EF4-FFF2-40B4-BE49-F238E27FC236}">
                  <a16:creationId xmlns:a16="http://schemas.microsoft.com/office/drawing/2014/main" id="{8E095133-53FD-2F49-A334-903DFD20EF2B}"/>
                </a:ext>
              </a:extLst>
            </p:cNvPr>
            <p:cNvSpPr txBox="1"/>
            <p:nvPr/>
          </p:nvSpPr>
          <p:spPr>
            <a:xfrm>
              <a:off x="1131008" y="3203786"/>
              <a:ext cx="12890770" cy="4462760"/>
            </a:xfrm>
            <a:prstGeom prst="rect">
              <a:avLst/>
            </a:prstGeom>
            <a:noFill/>
          </p:spPr>
          <p:txBody>
            <a:bodyPr wrap="square" rtlCol="0">
              <a:spAutoFit/>
            </a:bodyPr>
            <a:lstStyle/>
            <a:p>
              <a:pPr algn="ctr"/>
              <a:r>
                <a:rPr lang="en-US" sz="6000" dirty="0">
                  <a:latin typeface="Helvetica Neue" panose="02000503000000020004" pitchFamily="2" charset="0"/>
                  <a:ea typeface="Helvetica Neue" panose="02000503000000020004" pitchFamily="2" charset="0"/>
                  <a:cs typeface="Helvetica Neue" panose="02000503000000020004" pitchFamily="2" charset="0"/>
                </a:rPr>
                <a:t>Overview</a:t>
              </a:r>
            </a:p>
            <a:p>
              <a:r>
                <a:rPr lang="en-US" sz="3200" dirty="0">
                  <a:latin typeface="Helvetica Neue" panose="02000503000000020004" pitchFamily="2" charset="0"/>
                  <a:ea typeface="Helvetica Neue" panose="02000503000000020004" pitchFamily="2" charset="0"/>
                  <a:cs typeface="Helvetica Neue" panose="02000503000000020004" pitchFamily="2" charset="0"/>
                </a:rPr>
                <a:t>Power systems today are undergoing extreme changes with the integration of renewable generation sources such as solar and wind. Traditional generation sources, such as coal and natural gas, provide inertial support, which helps maintain system stability when an outage occurs. However, solar and wind generation do not, on their own, provide this support, which potentially makes the system more vulnerable to failures</a:t>
              </a:r>
              <a:endParaRPr lang="en-US"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7" name="Rounded Rectangle 66">
              <a:extLst>
                <a:ext uri="{FF2B5EF4-FFF2-40B4-BE49-F238E27FC236}">
                  <a16:creationId xmlns:a16="http://schemas.microsoft.com/office/drawing/2014/main" id="{85AFA2A4-A56F-184C-881A-A8CB6434FF5C}"/>
                </a:ext>
              </a:extLst>
            </p:cNvPr>
            <p:cNvSpPr/>
            <p:nvPr/>
          </p:nvSpPr>
          <p:spPr bwMode="auto">
            <a:xfrm>
              <a:off x="770127" y="3214212"/>
              <a:ext cx="13612532" cy="4701014"/>
            </a:xfrm>
            <a:prstGeom prst="roundRect">
              <a:avLst>
                <a:gd name="adj" fmla="val 10717"/>
              </a:avLst>
            </a:prstGeom>
            <a:noFill/>
            <a:ln w="57150"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pitchFamily="-111" charset="0"/>
              </a:endParaRPr>
            </a:p>
          </p:txBody>
        </p:sp>
      </p:grpSp>
      <p:grpSp>
        <p:nvGrpSpPr>
          <p:cNvPr id="27" name="Group 26">
            <a:extLst>
              <a:ext uri="{FF2B5EF4-FFF2-40B4-BE49-F238E27FC236}">
                <a16:creationId xmlns:a16="http://schemas.microsoft.com/office/drawing/2014/main" id="{0248063D-F7D9-274F-AE86-9DEFD45A3BAF}"/>
              </a:ext>
            </a:extLst>
          </p:cNvPr>
          <p:cNvGrpSpPr/>
          <p:nvPr/>
        </p:nvGrpSpPr>
        <p:grpSpPr>
          <a:xfrm>
            <a:off x="727963" y="20345400"/>
            <a:ext cx="26484284" cy="11746727"/>
            <a:chOff x="2449808" y="20066553"/>
            <a:chExt cx="26484284" cy="11746727"/>
          </a:xfrm>
        </p:grpSpPr>
        <p:grpSp>
          <p:nvGrpSpPr>
            <p:cNvPr id="26" name="Group 25">
              <a:extLst>
                <a:ext uri="{FF2B5EF4-FFF2-40B4-BE49-F238E27FC236}">
                  <a16:creationId xmlns:a16="http://schemas.microsoft.com/office/drawing/2014/main" id="{7671098D-151D-6D45-A3EA-826CF0084EDD}"/>
                </a:ext>
              </a:extLst>
            </p:cNvPr>
            <p:cNvGrpSpPr/>
            <p:nvPr/>
          </p:nvGrpSpPr>
          <p:grpSpPr>
            <a:xfrm>
              <a:off x="14173200" y="22670485"/>
              <a:ext cx="14760892" cy="8910101"/>
              <a:chOff x="14173200" y="22670485"/>
              <a:chExt cx="14760892" cy="8910101"/>
            </a:xfrm>
          </p:grpSpPr>
          <p:pic>
            <p:nvPicPr>
              <p:cNvPr id="11" name="Picture 10">
                <a:extLst>
                  <a:ext uri="{FF2B5EF4-FFF2-40B4-BE49-F238E27FC236}">
                    <a16:creationId xmlns:a16="http://schemas.microsoft.com/office/drawing/2014/main" id="{8A4BADE7-6301-5B4D-9797-160E0DD9D776}"/>
                  </a:ext>
                </a:extLst>
              </p:cNvPr>
              <p:cNvPicPr>
                <a:picLocks noChangeAspect="1"/>
              </p:cNvPicPr>
              <p:nvPr/>
            </p:nvPicPr>
            <p:blipFill>
              <a:blip r:embed="rId10"/>
              <a:stretch>
                <a:fillRect/>
              </a:stretch>
            </p:blipFill>
            <p:spPr>
              <a:xfrm>
                <a:off x="14175152" y="22670485"/>
                <a:ext cx="7379208" cy="4427525"/>
              </a:xfrm>
              <a:prstGeom prst="rect">
                <a:avLst/>
              </a:prstGeom>
            </p:spPr>
          </p:pic>
          <p:pic>
            <p:nvPicPr>
              <p:cNvPr id="64" name="Picture 63">
                <a:extLst>
                  <a:ext uri="{FF2B5EF4-FFF2-40B4-BE49-F238E27FC236}">
                    <a16:creationId xmlns:a16="http://schemas.microsoft.com/office/drawing/2014/main" id="{96477D71-CD48-4048-8DC0-EC344BDA5CCF}"/>
                  </a:ext>
                </a:extLst>
              </p:cNvPr>
              <p:cNvPicPr>
                <a:picLocks noChangeAspect="1"/>
              </p:cNvPicPr>
              <p:nvPr/>
            </p:nvPicPr>
            <p:blipFill>
              <a:blip r:embed="rId11"/>
              <a:stretch>
                <a:fillRect/>
              </a:stretch>
            </p:blipFill>
            <p:spPr>
              <a:xfrm>
                <a:off x="21554884" y="22670485"/>
                <a:ext cx="7379208" cy="4427525"/>
              </a:xfrm>
              <a:prstGeom prst="rect">
                <a:avLst/>
              </a:prstGeom>
            </p:spPr>
          </p:pic>
          <p:pic>
            <p:nvPicPr>
              <p:cNvPr id="68" name="Picture 67">
                <a:extLst>
                  <a:ext uri="{FF2B5EF4-FFF2-40B4-BE49-F238E27FC236}">
                    <a16:creationId xmlns:a16="http://schemas.microsoft.com/office/drawing/2014/main" id="{E91C4FF7-9A43-FE47-840B-D8F2775B71C0}"/>
                  </a:ext>
                </a:extLst>
              </p:cNvPr>
              <p:cNvPicPr>
                <a:picLocks noChangeAspect="1"/>
              </p:cNvPicPr>
              <p:nvPr/>
            </p:nvPicPr>
            <p:blipFill>
              <a:blip r:embed="rId12"/>
              <a:stretch>
                <a:fillRect/>
              </a:stretch>
            </p:blipFill>
            <p:spPr>
              <a:xfrm>
                <a:off x="21554884" y="27151890"/>
                <a:ext cx="7379208" cy="4427525"/>
              </a:xfrm>
              <a:prstGeom prst="rect">
                <a:avLst/>
              </a:prstGeom>
            </p:spPr>
          </p:pic>
          <p:pic>
            <p:nvPicPr>
              <p:cNvPr id="216" name="Picture 215">
                <a:extLst>
                  <a:ext uri="{FF2B5EF4-FFF2-40B4-BE49-F238E27FC236}">
                    <a16:creationId xmlns:a16="http://schemas.microsoft.com/office/drawing/2014/main" id="{C31FC2C8-2D7F-BC45-B2AA-D7C5778586A4}"/>
                  </a:ext>
                </a:extLst>
              </p:cNvPr>
              <p:cNvPicPr>
                <a:picLocks noChangeAspect="1"/>
              </p:cNvPicPr>
              <p:nvPr/>
            </p:nvPicPr>
            <p:blipFill>
              <a:blip r:embed="rId13"/>
              <a:stretch>
                <a:fillRect/>
              </a:stretch>
            </p:blipFill>
            <p:spPr>
              <a:xfrm>
                <a:off x="14173200" y="27150719"/>
                <a:ext cx="7383112" cy="4429867"/>
              </a:xfrm>
              <a:prstGeom prst="rect">
                <a:avLst/>
              </a:prstGeom>
            </p:spPr>
          </p:pic>
        </p:grpSp>
        <p:sp>
          <p:nvSpPr>
            <p:cNvPr id="48" name="TextBox 47">
              <a:extLst>
                <a:ext uri="{FF2B5EF4-FFF2-40B4-BE49-F238E27FC236}">
                  <a16:creationId xmlns:a16="http://schemas.microsoft.com/office/drawing/2014/main" id="{0E2E54FC-13B3-7C48-8787-174648BE386A}"/>
                </a:ext>
              </a:extLst>
            </p:cNvPr>
            <p:cNvSpPr txBox="1"/>
            <p:nvPr/>
          </p:nvSpPr>
          <p:spPr>
            <a:xfrm>
              <a:off x="15113267" y="21518056"/>
              <a:ext cx="12880758" cy="1077218"/>
            </a:xfrm>
            <a:prstGeom prst="rect">
              <a:avLst/>
            </a:prstGeom>
            <a:noFill/>
          </p:spPr>
          <p:txBody>
            <a:bodyPr wrap="square" rtlCol="0">
              <a:spAutoFit/>
            </a:bodyPr>
            <a:lstStyle/>
            <a:p>
              <a:r>
                <a:rPr lang="en-US" sz="3200" dirty="0">
                  <a:latin typeface="Helvetica Neue" panose="02000503000000020004" pitchFamily="2" charset="0"/>
                  <a:ea typeface="Helvetica Neue" panose="02000503000000020004" pitchFamily="2" charset="0"/>
                  <a:cs typeface="Helvetica Neue" panose="02000503000000020004" pitchFamily="2" charset="0"/>
                </a:rPr>
                <a:t>As total system inertia decreases, the maximum frequency deviation and the </a:t>
              </a:r>
              <a:r>
                <a:rPr lang="en-US" sz="3200" dirty="0" err="1">
                  <a:latin typeface="Helvetica Neue" panose="02000503000000020004" pitchFamily="2" charset="0"/>
                  <a:ea typeface="Helvetica Neue" panose="02000503000000020004" pitchFamily="2" charset="0"/>
                  <a:cs typeface="Helvetica Neue" panose="02000503000000020004" pitchFamily="2" charset="0"/>
                </a:rPr>
                <a:t>RoCoF</a:t>
              </a:r>
              <a:r>
                <a:rPr lang="en-US" sz="3200" dirty="0">
                  <a:latin typeface="Helvetica Neue" panose="02000503000000020004" pitchFamily="2" charset="0"/>
                  <a:ea typeface="Helvetica Neue" panose="02000503000000020004" pitchFamily="2" charset="0"/>
                  <a:cs typeface="Helvetica Neue" panose="02000503000000020004" pitchFamily="2" charset="0"/>
                </a:rPr>
                <a:t> increase.  Furthermore, the trend is non-linear.</a:t>
              </a:r>
            </a:p>
          </p:txBody>
        </p:sp>
        <p:pic>
          <p:nvPicPr>
            <p:cNvPr id="184" name="Picture 183">
              <a:extLst>
                <a:ext uri="{FF2B5EF4-FFF2-40B4-BE49-F238E27FC236}">
                  <a16:creationId xmlns:a16="http://schemas.microsoft.com/office/drawing/2014/main" id="{4E0C987C-4308-2C49-A972-ECF1B16451ED}"/>
                </a:ext>
              </a:extLst>
            </p:cNvPr>
            <p:cNvPicPr>
              <a:picLocks noChangeAspect="1"/>
            </p:cNvPicPr>
            <p:nvPr/>
          </p:nvPicPr>
          <p:blipFill rotWithShape="1">
            <a:blip r:embed="rId14"/>
            <a:srcRect l="3692" r="9066"/>
            <a:stretch/>
          </p:blipFill>
          <p:spPr>
            <a:xfrm>
              <a:off x="3749287" y="25680711"/>
              <a:ext cx="9251161" cy="5302020"/>
            </a:xfrm>
            <a:prstGeom prst="rect">
              <a:avLst/>
            </a:prstGeom>
          </p:spPr>
        </p:pic>
        <p:grpSp>
          <p:nvGrpSpPr>
            <p:cNvPr id="19" name="Group 18">
              <a:extLst>
                <a:ext uri="{FF2B5EF4-FFF2-40B4-BE49-F238E27FC236}">
                  <a16:creationId xmlns:a16="http://schemas.microsoft.com/office/drawing/2014/main" id="{3A228A33-E1F0-844D-A82D-C6AF013C7A13}"/>
                </a:ext>
              </a:extLst>
            </p:cNvPr>
            <p:cNvGrpSpPr/>
            <p:nvPr/>
          </p:nvGrpSpPr>
          <p:grpSpPr>
            <a:xfrm>
              <a:off x="3343559" y="21401100"/>
              <a:ext cx="10062618" cy="4011380"/>
              <a:chOff x="3396479" y="21611148"/>
              <a:chExt cx="10062618" cy="4011380"/>
            </a:xfrm>
          </p:grpSpPr>
          <p:sp>
            <p:nvSpPr>
              <p:cNvPr id="2" name="TextBox 1">
                <a:extLst>
                  <a:ext uri="{FF2B5EF4-FFF2-40B4-BE49-F238E27FC236}">
                    <a16:creationId xmlns:a16="http://schemas.microsoft.com/office/drawing/2014/main" id="{7EA661BE-D086-CC48-91D2-BFB2369B59AA}"/>
                  </a:ext>
                </a:extLst>
              </p:cNvPr>
              <p:cNvSpPr txBox="1"/>
              <p:nvPr/>
            </p:nvSpPr>
            <p:spPr>
              <a:xfrm>
                <a:off x="3396479" y="21611148"/>
                <a:ext cx="10062618" cy="2062103"/>
              </a:xfrm>
              <a:prstGeom prst="rect">
                <a:avLst/>
              </a:prstGeom>
              <a:noFill/>
            </p:spPr>
            <p:txBody>
              <a:bodyPr wrap="square" rtlCol="0">
                <a:spAutoFit/>
              </a:bodyPr>
              <a:lstStyle/>
              <a:p>
                <a:r>
                  <a:rPr lang="en-US" sz="3200" dirty="0">
                    <a:latin typeface="Helvetica Neue" panose="02000503000000020004" pitchFamily="2" charset="0"/>
                    <a:ea typeface="Helvetica Neue" panose="02000503000000020004" pitchFamily="2" charset="0"/>
                    <a:cs typeface="Helvetica Neue" panose="02000503000000020004" pitchFamily="2" charset="0"/>
                  </a:rPr>
                  <a:t>We compute the system frequency for each cascading failure simulation to quantify the resulting dynamics.  Frequency stability is a growing concern as more renewable generation is added to power systems.</a:t>
                </a:r>
              </a:p>
            </p:txBody>
          </p:sp>
          <mc:AlternateContent xmlns:mc="http://schemas.openxmlformats.org/markup-compatibility/2006">
            <mc:Choice xmlns:a14="http://schemas.microsoft.com/office/drawing/2010/main" Requires="a14">
              <p:sp>
                <p:nvSpPr>
                  <p:cNvPr id="127" name="TextBox 126">
                    <a:extLst>
                      <a:ext uri="{FF2B5EF4-FFF2-40B4-BE49-F238E27FC236}">
                        <a16:creationId xmlns:a16="http://schemas.microsoft.com/office/drawing/2014/main" id="{7C944D31-3131-634E-9E80-2D82B259198A}"/>
                      </a:ext>
                    </a:extLst>
                  </p:cNvPr>
                  <p:cNvSpPr txBox="1"/>
                  <p:nvPr/>
                </p:nvSpPr>
                <p:spPr>
                  <a:xfrm>
                    <a:off x="6500710" y="23925332"/>
                    <a:ext cx="3729382" cy="169719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3600" b="0" i="1" smtClean="0">
                              <a:latin typeface="Cambria Math" panose="02040503050406030204" pitchFamily="18" charset="0"/>
                            </a:rPr>
                            <m:t>𝑓</m:t>
                          </m:r>
                          <m:r>
                            <a:rPr lang="en-US" sz="3600" b="0" i="1" smtClean="0">
                              <a:latin typeface="Cambria Math" panose="02040503050406030204" pitchFamily="18" charset="0"/>
                            </a:rPr>
                            <m:t>=</m:t>
                          </m:r>
                          <m:f>
                            <m:fPr>
                              <m:ctrlPr>
                                <a:rPr lang="en-US" sz="3600" b="0" i="1" smtClean="0">
                                  <a:latin typeface="Cambria Math" panose="02040503050406030204" pitchFamily="18" charset="0"/>
                                </a:rPr>
                              </m:ctrlPr>
                            </m:fPr>
                            <m:num>
                              <m:nary>
                                <m:naryPr>
                                  <m:chr m:val="∑"/>
                                  <m:ctrlPr>
                                    <a:rPr lang="en-US" sz="3600" b="0" i="1" smtClean="0">
                                      <a:latin typeface="Cambria Math" panose="02040503050406030204" pitchFamily="18" charset="0"/>
                                    </a:rPr>
                                  </m:ctrlPr>
                                </m:naryPr>
                                <m:sub>
                                  <m:r>
                                    <m:rPr>
                                      <m:brk m:alnAt="23"/>
                                    </m:rPr>
                                    <a:rPr lang="en-US" sz="3600" b="0" i="1" smtClean="0">
                                      <a:latin typeface="Cambria Math" panose="02040503050406030204" pitchFamily="18" charset="0"/>
                                    </a:rPr>
                                    <m:t>𝑔</m:t>
                                  </m:r>
                                  <m:r>
                                    <a:rPr lang="en-US" sz="3600" b="0" i="1" smtClean="0">
                                      <a:latin typeface="Cambria Math" panose="02040503050406030204" pitchFamily="18" charset="0"/>
                                    </a:rPr>
                                    <m:t>=1</m:t>
                                  </m:r>
                                </m:sub>
                                <m:sup>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𝑛</m:t>
                                      </m:r>
                                    </m:e>
                                    <m:sub>
                                      <m:r>
                                        <a:rPr lang="en-US" sz="3600" b="0" i="1" smtClean="0">
                                          <a:latin typeface="Cambria Math" panose="02040503050406030204" pitchFamily="18" charset="0"/>
                                        </a:rPr>
                                        <m:t>𝑔</m:t>
                                      </m:r>
                                    </m:sub>
                                  </m:sSub>
                                </m:sup>
                                <m:e>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rPr>
                                        <m:t>𝑀</m:t>
                                      </m:r>
                                    </m:e>
                                    <m:sub>
                                      <m:r>
                                        <a:rPr lang="en-US" sz="3600" b="0" i="1" smtClean="0">
                                          <a:latin typeface="Cambria Math" panose="02040503050406030204" pitchFamily="18" charset="0"/>
                                        </a:rPr>
                                        <m:t>𝑔</m:t>
                                      </m:r>
                                    </m:sub>
                                  </m:sSub>
                                  <m:sSub>
                                    <m:sSubPr>
                                      <m:ctrlPr>
                                        <a:rPr lang="en-US" sz="3600" b="0" i="1" smtClean="0">
                                          <a:latin typeface="Cambria Math" panose="02040503050406030204" pitchFamily="18" charset="0"/>
                                        </a:rPr>
                                      </m:ctrlPr>
                                    </m:sSubPr>
                                    <m:e>
                                      <m:r>
                                        <a:rPr lang="en-US" sz="3600" b="0" i="1" smtClean="0">
                                          <a:latin typeface="Cambria Math" panose="02040503050406030204" pitchFamily="18" charset="0"/>
                                          <a:ea typeface="Cambria Math" panose="02040503050406030204" pitchFamily="18" charset="0"/>
                                        </a:rPr>
                                        <m:t>𝜔</m:t>
                                      </m:r>
                                    </m:e>
                                    <m:sub>
                                      <m:r>
                                        <a:rPr lang="en-US" sz="3600" b="0" i="1" smtClean="0">
                                          <a:latin typeface="Cambria Math" panose="02040503050406030204" pitchFamily="18" charset="0"/>
                                        </a:rPr>
                                        <m:t>𝑔</m:t>
                                      </m:r>
                                    </m:sub>
                                  </m:sSub>
                                </m:e>
                              </m:nary>
                            </m:num>
                            <m:den>
                              <m:r>
                                <a:rPr lang="en-US" sz="3600" b="0" i="1" smtClean="0">
                                  <a:latin typeface="Cambria Math" panose="02040503050406030204" pitchFamily="18" charset="0"/>
                                </a:rPr>
                                <m:t>2</m:t>
                              </m:r>
                              <m:r>
                                <a:rPr lang="en-US" sz="3600" b="0" i="1" smtClean="0">
                                  <a:latin typeface="Cambria Math" panose="02040503050406030204" pitchFamily="18" charset="0"/>
                                  <a:ea typeface="Cambria Math" panose="02040503050406030204" pitchFamily="18" charset="0"/>
                                </a:rPr>
                                <m:t>𝜋</m:t>
                              </m:r>
                              <m:nary>
                                <m:naryPr>
                                  <m:chr m:val="∑"/>
                                  <m:ctrlPr>
                                    <a:rPr lang="en-US" sz="3600" i="1">
                                      <a:latin typeface="Cambria Math" panose="02040503050406030204" pitchFamily="18" charset="0"/>
                                    </a:rPr>
                                  </m:ctrlPr>
                                </m:naryPr>
                                <m:sub>
                                  <m:r>
                                    <m:rPr>
                                      <m:brk m:alnAt="23"/>
                                    </m:rPr>
                                    <a:rPr lang="en-US" sz="3600" i="1">
                                      <a:latin typeface="Cambria Math" panose="02040503050406030204" pitchFamily="18" charset="0"/>
                                    </a:rPr>
                                    <m:t>𝑔</m:t>
                                  </m:r>
                                  <m:r>
                                    <a:rPr lang="en-US" sz="3600" i="1">
                                      <a:latin typeface="Cambria Math" panose="02040503050406030204" pitchFamily="18" charset="0"/>
                                    </a:rPr>
                                    <m:t>=1</m:t>
                                  </m:r>
                                </m:sub>
                                <m:sup>
                                  <m:sSub>
                                    <m:sSubPr>
                                      <m:ctrlPr>
                                        <a:rPr lang="en-US" sz="3600" i="1">
                                          <a:latin typeface="Cambria Math" panose="02040503050406030204" pitchFamily="18" charset="0"/>
                                        </a:rPr>
                                      </m:ctrlPr>
                                    </m:sSubPr>
                                    <m:e>
                                      <m:r>
                                        <a:rPr lang="en-US" sz="3600" i="1">
                                          <a:latin typeface="Cambria Math" panose="02040503050406030204" pitchFamily="18" charset="0"/>
                                        </a:rPr>
                                        <m:t>𝑛</m:t>
                                      </m:r>
                                    </m:e>
                                    <m:sub>
                                      <m:r>
                                        <a:rPr lang="en-US" sz="3600" i="1">
                                          <a:latin typeface="Cambria Math" panose="02040503050406030204" pitchFamily="18" charset="0"/>
                                        </a:rPr>
                                        <m:t>𝑔</m:t>
                                      </m:r>
                                    </m:sub>
                                  </m:sSub>
                                </m:sup>
                                <m:e>
                                  <m:sSub>
                                    <m:sSubPr>
                                      <m:ctrlPr>
                                        <a:rPr lang="en-US" sz="3600" i="1">
                                          <a:latin typeface="Cambria Math" panose="02040503050406030204" pitchFamily="18" charset="0"/>
                                        </a:rPr>
                                      </m:ctrlPr>
                                    </m:sSubPr>
                                    <m:e>
                                      <m:r>
                                        <a:rPr lang="en-US" sz="3600" i="1">
                                          <a:latin typeface="Cambria Math" panose="02040503050406030204" pitchFamily="18" charset="0"/>
                                        </a:rPr>
                                        <m:t>𝑀</m:t>
                                      </m:r>
                                    </m:e>
                                    <m:sub>
                                      <m:r>
                                        <a:rPr lang="en-US" sz="3600" i="1">
                                          <a:latin typeface="Cambria Math" panose="02040503050406030204" pitchFamily="18" charset="0"/>
                                        </a:rPr>
                                        <m:t>𝑔</m:t>
                                      </m:r>
                                    </m:sub>
                                  </m:sSub>
                                </m:e>
                              </m:nary>
                            </m:den>
                          </m:f>
                        </m:oMath>
                      </m:oMathPara>
                    </a14:m>
                    <a:endParaRPr lang="en-US" sz="3600" dirty="0">
                      <a:latin typeface="Helvetica Neue" panose="02000503000000020004" pitchFamily="2" charset="0"/>
                      <a:ea typeface="Helvetica Neue" panose="02000503000000020004" pitchFamily="2" charset="0"/>
                      <a:cs typeface="Helvetica Neue" panose="02000503000000020004" pitchFamily="2" charset="0"/>
                    </a:endParaRPr>
                  </a:p>
                </p:txBody>
              </p:sp>
            </mc:Choice>
            <mc:Fallback>
              <p:sp>
                <p:nvSpPr>
                  <p:cNvPr id="127" name="TextBox 126">
                    <a:extLst>
                      <a:ext uri="{FF2B5EF4-FFF2-40B4-BE49-F238E27FC236}">
                        <a16:creationId xmlns:a16="http://schemas.microsoft.com/office/drawing/2014/main" id="{7C944D31-3131-634E-9E80-2D82B259198A}"/>
                      </a:ext>
                    </a:extLst>
                  </p:cNvPr>
                  <p:cNvSpPr txBox="1">
                    <a:spLocks noRot="1" noChangeAspect="1" noMove="1" noResize="1" noEditPoints="1" noAdjustHandles="1" noChangeArrowheads="1" noChangeShapeType="1" noTextEdit="1"/>
                  </p:cNvSpPr>
                  <p:nvPr/>
                </p:nvSpPr>
                <p:spPr>
                  <a:xfrm>
                    <a:off x="6500710" y="23925332"/>
                    <a:ext cx="3729382" cy="1697196"/>
                  </a:xfrm>
                  <a:prstGeom prst="rect">
                    <a:avLst/>
                  </a:prstGeom>
                  <a:blipFill>
                    <a:blip r:embed="rId15"/>
                    <a:stretch>
                      <a:fillRect t="-46667" b="-73333"/>
                    </a:stretch>
                  </a:blipFill>
                </p:spPr>
                <p:txBody>
                  <a:bodyPr/>
                  <a:lstStyle/>
                  <a:p>
                    <a:r>
                      <a:rPr lang="en-US">
                        <a:noFill/>
                      </a:rPr>
                      <a:t> </a:t>
                    </a:r>
                  </a:p>
                </p:txBody>
              </p:sp>
            </mc:Fallback>
          </mc:AlternateContent>
        </p:grpSp>
        <p:sp>
          <p:nvSpPr>
            <p:cNvPr id="182" name="TextBox 181">
              <a:extLst>
                <a:ext uri="{FF2B5EF4-FFF2-40B4-BE49-F238E27FC236}">
                  <a16:creationId xmlns:a16="http://schemas.microsoft.com/office/drawing/2014/main" id="{CF5D3C69-0228-7D4B-972D-B4313A9D47D8}"/>
                </a:ext>
              </a:extLst>
            </p:cNvPr>
            <p:cNvSpPr txBox="1"/>
            <p:nvPr/>
          </p:nvSpPr>
          <p:spPr>
            <a:xfrm>
              <a:off x="12295635" y="20385437"/>
              <a:ext cx="6792630" cy="1015663"/>
            </a:xfrm>
            <a:prstGeom prst="rect">
              <a:avLst/>
            </a:prstGeom>
            <a:noFill/>
          </p:spPr>
          <p:txBody>
            <a:bodyPr wrap="square" rtlCol="0">
              <a:spAutoFit/>
            </a:bodyPr>
            <a:lstStyle/>
            <a:p>
              <a:pPr algn="ctr"/>
              <a:r>
                <a:rPr lang="en-US" sz="6000" dirty="0">
                  <a:latin typeface="Helvetica Neue" panose="02000503000000020004" pitchFamily="2" charset="0"/>
                  <a:ea typeface="Helvetica Neue" panose="02000503000000020004" pitchFamily="2" charset="0"/>
                  <a:cs typeface="Helvetica Neue" panose="02000503000000020004" pitchFamily="2" charset="0"/>
                </a:rPr>
                <a:t>Frequency Stability</a:t>
              </a:r>
            </a:p>
          </p:txBody>
        </p:sp>
        <p:sp>
          <p:nvSpPr>
            <p:cNvPr id="69" name="Rounded Rectangle 68">
              <a:extLst>
                <a:ext uri="{FF2B5EF4-FFF2-40B4-BE49-F238E27FC236}">
                  <a16:creationId xmlns:a16="http://schemas.microsoft.com/office/drawing/2014/main" id="{59D5384D-035B-6A47-A1DF-BCF6E1DB2259}"/>
                </a:ext>
              </a:extLst>
            </p:cNvPr>
            <p:cNvSpPr/>
            <p:nvPr/>
          </p:nvSpPr>
          <p:spPr bwMode="auto">
            <a:xfrm>
              <a:off x="2449808" y="20066553"/>
              <a:ext cx="26426160" cy="11746727"/>
            </a:xfrm>
            <a:prstGeom prst="roundRect">
              <a:avLst>
                <a:gd name="adj" fmla="val 4486"/>
              </a:avLst>
            </a:prstGeom>
            <a:noFill/>
            <a:ln w="57150"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pitchFamily="-111" charset="0"/>
              </a:endParaRPr>
            </a:p>
          </p:txBody>
        </p:sp>
      </p:grpSp>
      <p:sp>
        <p:nvSpPr>
          <p:cNvPr id="70" name="TextBox 69">
            <a:extLst>
              <a:ext uri="{FF2B5EF4-FFF2-40B4-BE49-F238E27FC236}">
                <a16:creationId xmlns:a16="http://schemas.microsoft.com/office/drawing/2014/main" id="{90304BFE-461E-6C4A-8A86-721E3813B2B8}"/>
              </a:ext>
            </a:extLst>
          </p:cNvPr>
          <p:cNvSpPr txBox="1"/>
          <p:nvPr/>
        </p:nvSpPr>
        <p:spPr>
          <a:xfrm>
            <a:off x="27989634" y="31321626"/>
            <a:ext cx="15715431" cy="1354217"/>
          </a:xfrm>
          <a:prstGeom prst="rect">
            <a:avLst/>
          </a:prstGeom>
          <a:noFill/>
        </p:spPr>
        <p:txBody>
          <a:bodyPr wrap="square" rtlCol="0">
            <a:spAutoFit/>
          </a:bodyPr>
          <a:lstStyle/>
          <a:p>
            <a:r>
              <a:rPr lang="en-US" sz="3200" dirty="0">
                <a:latin typeface="Helvetica Neue" panose="02000503000000020004" pitchFamily="2" charset="0"/>
                <a:ea typeface="Helvetica Neue" panose="02000503000000020004" pitchFamily="2" charset="0"/>
                <a:cs typeface="Helvetica Neue" panose="02000503000000020004" pitchFamily="2" charset="0"/>
              </a:rPr>
              <a:t>References</a:t>
            </a:r>
          </a:p>
          <a:p>
            <a:pPr marL="514350" indent="-514350">
              <a:buFont typeface="+mj-lt"/>
              <a:buAutoNum type="arabicPeriod"/>
            </a:pPr>
            <a:r>
              <a:rPr lang="en-US" sz="1800" dirty="0">
                <a:latin typeface="Helvetica Neue" panose="02000503000000020004" pitchFamily="2" charset="0"/>
                <a:ea typeface="Helvetica Neue" panose="02000503000000020004" pitchFamily="2" charset="0"/>
                <a:cs typeface="Helvetica Neue" panose="02000503000000020004" pitchFamily="2" charset="0"/>
              </a:rPr>
              <a:t>NASA Earth Observatory.  </a:t>
            </a:r>
            <a:r>
              <a:rPr lang="en-US" sz="1800" i="1" dirty="0">
                <a:latin typeface="Helvetica Neue" panose="02000503000000020004" pitchFamily="2" charset="0"/>
                <a:ea typeface="Helvetica Neue" panose="02000503000000020004" pitchFamily="2" charset="0"/>
                <a:cs typeface="Helvetica Neue" panose="02000503000000020004" pitchFamily="2" charset="0"/>
              </a:rPr>
              <a:t>Puerto Rico Goes Dark</a:t>
            </a:r>
            <a:r>
              <a:rPr lang="en-US" sz="1800" b="1" dirty="0">
                <a:latin typeface="Helvetica Neue" panose="02000503000000020004" pitchFamily="2" charset="0"/>
                <a:ea typeface="Helvetica Neue" panose="02000503000000020004" pitchFamily="2" charset="0"/>
                <a:cs typeface="Helvetica Neue" panose="02000503000000020004" pitchFamily="2" charset="0"/>
              </a:rPr>
              <a:t>.  </a:t>
            </a:r>
            <a:r>
              <a:rPr lang="en-US" sz="1800" dirty="0">
                <a:latin typeface="Helvetica Neue" panose="02000503000000020004" pitchFamily="2" charset="0"/>
                <a:ea typeface="Helvetica Neue" panose="02000503000000020004" pitchFamily="2" charset="0"/>
                <a:cs typeface="Helvetica Neue" panose="02000503000000020004" pitchFamily="2" charset="0"/>
              </a:rPr>
              <a:t> </a:t>
            </a:r>
            <a:r>
              <a:rPr lang="en-US" sz="1800" dirty="0">
                <a:latin typeface="Helvetica Neue" panose="02000503000000020004" pitchFamily="2" charset="0"/>
                <a:ea typeface="Helvetica Neue" panose="02000503000000020004" pitchFamily="2" charset="0"/>
                <a:cs typeface="Helvetica Neue" panose="02000503000000020004" pitchFamily="2" charset="0"/>
                <a:hlinkClick r:id="rId16"/>
              </a:rPr>
              <a:t>https://earthobservatory.nasa.gov/images/88796/puerto-rico-goes-dark</a:t>
            </a:r>
            <a:r>
              <a:rPr lang="en-US" sz="1800" dirty="0">
                <a:latin typeface="Helvetica Neue" panose="02000503000000020004" pitchFamily="2" charset="0"/>
                <a:ea typeface="Helvetica Neue" panose="02000503000000020004" pitchFamily="2" charset="0"/>
                <a:cs typeface="Helvetica Neue" panose="02000503000000020004" pitchFamily="2" charset="0"/>
              </a:rPr>
              <a:t> . Accessed: 3-2-2019.</a:t>
            </a:r>
          </a:p>
          <a:p>
            <a:pPr marL="514350" indent="-514350">
              <a:buFont typeface="+mj-lt"/>
              <a:buAutoNum type="arabicPeriod"/>
            </a:pPr>
            <a:endParaRPr lang="en-US" sz="3200" dirty="0">
              <a:latin typeface="Helvetica Neue" panose="02000503000000020004" pitchFamily="2" charset="0"/>
              <a:ea typeface="Helvetica Neue" panose="02000503000000020004" pitchFamily="2" charset="0"/>
              <a:cs typeface="Helvetica Neue" panose="02000503000000020004" pitchFamily="2" charset="0"/>
            </a:endParaRPr>
          </a:p>
        </p:txBody>
      </p:sp>
      <p:grpSp>
        <p:nvGrpSpPr>
          <p:cNvPr id="21" name="Group 20">
            <a:extLst>
              <a:ext uri="{FF2B5EF4-FFF2-40B4-BE49-F238E27FC236}">
                <a16:creationId xmlns:a16="http://schemas.microsoft.com/office/drawing/2014/main" id="{28E292CF-F6EE-C940-A653-0EDA57427855}"/>
              </a:ext>
            </a:extLst>
          </p:cNvPr>
          <p:cNvGrpSpPr/>
          <p:nvPr/>
        </p:nvGrpSpPr>
        <p:grpSpPr>
          <a:xfrm>
            <a:off x="17284487" y="4390762"/>
            <a:ext cx="9246752" cy="3059531"/>
            <a:chOff x="17373601" y="3869770"/>
            <a:chExt cx="9246752" cy="3059531"/>
          </a:xfrm>
        </p:grpSpPr>
        <p:sp>
          <p:nvSpPr>
            <p:cNvPr id="191" name="TextBox 190">
              <a:extLst>
                <a:ext uri="{FF2B5EF4-FFF2-40B4-BE49-F238E27FC236}">
                  <a16:creationId xmlns:a16="http://schemas.microsoft.com/office/drawing/2014/main" id="{F58E1FE3-E91A-4648-9E3F-5218355A1D4D}"/>
                </a:ext>
              </a:extLst>
            </p:cNvPr>
            <p:cNvSpPr txBox="1"/>
            <p:nvPr/>
          </p:nvSpPr>
          <p:spPr>
            <a:xfrm>
              <a:off x="17551720" y="4223378"/>
              <a:ext cx="8890514" cy="2308324"/>
            </a:xfrm>
            <a:prstGeom prst="rect">
              <a:avLst/>
            </a:prstGeom>
            <a:noFill/>
          </p:spPr>
          <p:txBody>
            <a:bodyPr wrap="square" rtlCol="0">
              <a:spAutoFit/>
            </a:bodyPr>
            <a:lstStyle/>
            <a:p>
              <a:pPr algn="ctr"/>
              <a:r>
                <a:rPr lang="en-US" sz="4800" dirty="0">
                  <a:latin typeface="Helvetica Neue" panose="02000503000000020004" pitchFamily="2" charset="0"/>
                  <a:ea typeface="Helvetica Neue" panose="02000503000000020004" pitchFamily="2" charset="0"/>
                  <a:cs typeface="Helvetica Neue" panose="02000503000000020004" pitchFamily="2" charset="0"/>
                </a:rPr>
                <a:t>How does </a:t>
              </a:r>
              <a:r>
                <a:rPr lang="en-US" sz="4800" i="1" dirty="0">
                  <a:latin typeface="Helvetica Neue" panose="02000503000000020004" pitchFamily="2" charset="0"/>
                  <a:ea typeface="Helvetica Neue" panose="02000503000000020004" pitchFamily="2" charset="0"/>
                  <a:cs typeface="Helvetica Neue" panose="02000503000000020004" pitchFamily="2" charset="0"/>
                </a:rPr>
                <a:t>total</a:t>
              </a:r>
              <a:r>
                <a:rPr lang="en-US" sz="4800" dirty="0">
                  <a:latin typeface="Helvetica Neue" panose="02000503000000020004" pitchFamily="2" charset="0"/>
                  <a:ea typeface="Helvetica Neue" panose="02000503000000020004" pitchFamily="2" charset="0"/>
                  <a:cs typeface="Helvetica Neue" panose="02000503000000020004" pitchFamily="2" charset="0"/>
                </a:rPr>
                <a:t> system inertia impact power system stability during cascading failures?</a:t>
              </a:r>
            </a:p>
          </p:txBody>
        </p:sp>
        <p:sp>
          <p:nvSpPr>
            <p:cNvPr id="74" name="Rounded Rectangle 73">
              <a:extLst>
                <a:ext uri="{FF2B5EF4-FFF2-40B4-BE49-F238E27FC236}">
                  <a16:creationId xmlns:a16="http://schemas.microsoft.com/office/drawing/2014/main" id="{48D846E1-D215-E441-982D-1DE2312891A6}"/>
                </a:ext>
              </a:extLst>
            </p:cNvPr>
            <p:cNvSpPr/>
            <p:nvPr/>
          </p:nvSpPr>
          <p:spPr bwMode="auto">
            <a:xfrm>
              <a:off x="17373601" y="3869770"/>
              <a:ext cx="9246752" cy="3059531"/>
            </a:xfrm>
            <a:prstGeom prst="roundRect">
              <a:avLst/>
            </a:prstGeom>
            <a:noFill/>
            <a:ln w="57150"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pitchFamily="-111" charset="0"/>
              </a:endParaRPr>
            </a:p>
          </p:txBody>
        </p:sp>
      </p:grpSp>
      <p:grpSp>
        <p:nvGrpSpPr>
          <p:cNvPr id="29" name="Group 28">
            <a:extLst>
              <a:ext uri="{FF2B5EF4-FFF2-40B4-BE49-F238E27FC236}">
                <a16:creationId xmlns:a16="http://schemas.microsoft.com/office/drawing/2014/main" id="{CFB62344-8395-6348-871E-6B0A31EF207E}"/>
              </a:ext>
            </a:extLst>
          </p:cNvPr>
          <p:cNvGrpSpPr/>
          <p:nvPr/>
        </p:nvGrpSpPr>
        <p:grpSpPr>
          <a:xfrm>
            <a:off x="15087877" y="8322356"/>
            <a:ext cx="12393034" cy="11700411"/>
            <a:chOff x="14888751" y="7834961"/>
            <a:chExt cx="12393034" cy="11700411"/>
          </a:xfrm>
        </p:grpSpPr>
        <p:grpSp>
          <p:nvGrpSpPr>
            <p:cNvPr id="12" name="Group 11">
              <a:extLst>
                <a:ext uri="{FF2B5EF4-FFF2-40B4-BE49-F238E27FC236}">
                  <a16:creationId xmlns:a16="http://schemas.microsoft.com/office/drawing/2014/main" id="{347EC810-ED1D-3E4B-B21C-D458D1F63007}"/>
                </a:ext>
              </a:extLst>
            </p:cNvPr>
            <p:cNvGrpSpPr/>
            <p:nvPr/>
          </p:nvGrpSpPr>
          <p:grpSpPr>
            <a:xfrm>
              <a:off x="14888751" y="7834961"/>
              <a:ext cx="12393034" cy="11700411"/>
              <a:chOff x="14247712" y="13400605"/>
              <a:chExt cx="12393034" cy="11700411"/>
            </a:xfrm>
          </p:grpSpPr>
          <p:grpSp>
            <p:nvGrpSpPr>
              <p:cNvPr id="60" name="Group 59">
                <a:extLst>
                  <a:ext uri="{FF2B5EF4-FFF2-40B4-BE49-F238E27FC236}">
                    <a16:creationId xmlns:a16="http://schemas.microsoft.com/office/drawing/2014/main" id="{B3F3B2AD-E820-D843-BD82-5FE01F65063D}"/>
                  </a:ext>
                </a:extLst>
              </p:cNvPr>
              <p:cNvGrpSpPr/>
              <p:nvPr/>
            </p:nvGrpSpPr>
            <p:grpSpPr>
              <a:xfrm>
                <a:off x="19523968" y="20081349"/>
                <a:ext cx="6854346" cy="3622660"/>
                <a:chOff x="17587460" y="15459445"/>
                <a:chExt cx="6854346" cy="3622662"/>
              </a:xfrm>
            </p:grpSpPr>
            <mc:AlternateContent xmlns:mc="http://schemas.openxmlformats.org/markup-compatibility/2006">
              <mc:Choice xmlns:a14="http://schemas.microsoft.com/office/drawing/2010/main" Requires="a14">
                <p:sp>
                  <p:nvSpPr>
                    <p:cNvPr id="54" name="TextBox 53">
                      <a:extLst>
                        <a:ext uri="{FF2B5EF4-FFF2-40B4-BE49-F238E27FC236}">
                          <a16:creationId xmlns:a16="http://schemas.microsoft.com/office/drawing/2014/main" id="{9DC09A20-EDA1-4342-A9BB-490131C2F62E}"/>
                        </a:ext>
                      </a:extLst>
                    </p:cNvPr>
                    <p:cNvSpPr txBox="1"/>
                    <p:nvPr/>
                  </p:nvSpPr>
                  <p:spPr>
                    <a:xfrm>
                      <a:off x="17587460" y="17368689"/>
                      <a:ext cx="6854346" cy="1713418"/>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3600" i="1">
                                <a:latin typeface="Cambria Math" panose="02040503050406030204" pitchFamily="18" charset="0"/>
                                <a:ea typeface="Helvetica Neue" panose="02000503000000020004" pitchFamily="2" charset="0"/>
                                <a:cs typeface="Helvetica Neue" panose="02000503000000020004" pitchFamily="2" charset="0"/>
                              </a:rPr>
                              <m:t>𝑝</m:t>
                            </m:r>
                            <m:d>
                              <m:dPr>
                                <m:ctrlPr>
                                  <a:rPr lang="en-US" sz="3600" i="1">
                                    <a:latin typeface="Cambria Math" panose="02040503050406030204" pitchFamily="18" charset="0"/>
                                    <a:ea typeface="Helvetica Neue" panose="02000503000000020004" pitchFamily="2" charset="0"/>
                                    <a:cs typeface="Helvetica Neue" panose="02000503000000020004" pitchFamily="2" charset="0"/>
                                  </a:rPr>
                                </m:ctrlPr>
                              </m:dPr>
                              <m:e>
                                <m:sSub>
                                  <m:sSubPr>
                                    <m:ctrlPr>
                                      <a:rPr lang="en-US" sz="3600" i="1">
                                        <a:latin typeface="Cambria Math" panose="02040503050406030204" pitchFamily="18" charset="0"/>
                                        <a:ea typeface="Helvetica Neue" panose="02000503000000020004" pitchFamily="2" charset="0"/>
                                        <a:cs typeface="Helvetica Neue" panose="02000503000000020004" pitchFamily="2" charset="0"/>
                                      </a:rPr>
                                    </m:ctrlPr>
                                  </m:sSubPr>
                                  <m:e>
                                    <m:r>
                                      <a:rPr lang="en-US" sz="3600" i="1">
                                        <a:latin typeface="Cambria Math" panose="02040503050406030204" pitchFamily="18" charset="0"/>
                                        <a:ea typeface="Cambria Math" panose="02040503050406030204" pitchFamily="18" charset="0"/>
                                        <a:cs typeface="Helvetica Neue" panose="02000503000000020004" pitchFamily="2" charset="0"/>
                                      </a:rPr>
                                      <m:t>ℓ</m:t>
                                    </m:r>
                                  </m:e>
                                  <m:sub>
                                    <m:r>
                                      <a:rPr lang="en-US" sz="3600" i="1">
                                        <a:latin typeface="Cambria Math" panose="02040503050406030204" pitchFamily="18" charset="0"/>
                                        <a:ea typeface="Helvetica Neue" panose="02000503000000020004" pitchFamily="2" charset="0"/>
                                        <a:cs typeface="Helvetica Neue" panose="02000503000000020004" pitchFamily="2" charset="0"/>
                                      </a:rPr>
                                      <m:t>𝑖</m:t>
                                    </m:r>
                                    <m:r>
                                      <a:rPr lang="en-US" sz="3600" i="1">
                                        <a:latin typeface="Cambria Math" panose="02040503050406030204" pitchFamily="18" charset="0"/>
                                        <a:ea typeface="Helvetica Neue" panose="02000503000000020004" pitchFamily="2" charset="0"/>
                                        <a:cs typeface="Helvetica Neue" panose="02000503000000020004" pitchFamily="2" charset="0"/>
                                      </a:rPr>
                                      <m:t>,</m:t>
                                    </m:r>
                                    <m:r>
                                      <a:rPr lang="en-US" sz="3600" i="1">
                                        <a:latin typeface="Cambria Math" panose="02040503050406030204" pitchFamily="18" charset="0"/>
                                        <a:ea typeface="Helvetica Neue" panose="02000503000000020004" pitchFamily="2" charset="0"/>
                                        <a:cs typeface="Helvetica Neue" panose="02000503000000020004" pitchFamily="2" charset="0"/>
                                      </a:rPr>
                                      <m:t>𝑗</m:t>
                                    </m:r>
                                  </m:sub>
                                </m:sSub>
                              </m:e>
                            </m:d>
                            <m:r>
                              <a:rPr lang="en-US" sz="3600" i="1">
                                <a:latin typeface="Cambria Math" panose="02040503050406030204" pitchFamily="18" charset="0"/>
                                <a:ea typeface="Helvetica Neue" panose="02000503000000020004" pitchFamily="2" charset="0"/>
                                <a:cs typeface="Helvetica Neue" panose="02000503000000020004" pitchFamily="2" charset="0"/>
                              </a:rPr>
                              <m:t>=</m:t>
                            </m:r>
                            <m:f>
                              <m:fPr>
                                <m:ctrlPr>
                                  <a:rPr lang="en-US" sz="3600" i="1">
                                    <a:latin typeface="Cambria Math" panose="02040503050406030204" pitchFamily="18" charset="0"/>
                                    <a:ea typeface="Helvetica Neue" panose="02000503000000020004" pitchFamily="2" charset="0"/>
                                    <a:cs typeface="Helvetica Neue" panose="02000503000000020004" pitchFamily="2" charset="0"/>
                                  </a:rPr>
                                </m:ctrlPr>
                              </m:fPr>
                              <m:num>
                                <m:r>
                                  <a:rPr lang="en-US" sz="3600" i="1">
                                    <a:latin typeface="Cambria Math" panose="02040503050406030204" pitchFamily="18" charset="0"/>
                                    <a:ea typeface="Helvetica Neue" panose="02000503000000020004" pitchFamily="2" charset="0"/>
                                    <a:cs typeface="Helvetica Neue" panose="02000503000000020004" pitchFamily="2" charset="0"/>
                                  </a:rPr>
                                  <m:t>1</m:t>
                                </m:r>
                              </m:num>
                              <m:den>
                                <m:sSub>
                                  <m:sSubPr>
                                    <m:ctrlPr>
                                      <a:rPr lang="en-US" sz="3600" i="1">
                                        <a:latin typeface="Cambria Math" panose="02040503050406030204" pitchFamily="18" charset="0"/>
                                        <a:ea typeface="Helvetica Neue" panose="02000503000000020004" pitchFamily="2" charset="0"/>
                                        <a:cs typeface="Helvetica Neue" panose="02000503000000020004" pitchFamily="2" charset="0"/>
                                      </a:rPr>
                                    </m:ctrlPr>
                                  </m:sSubPr>
                                  <m:e>
                                    <m:r>
                                      <a:rPr lang="en-US" sz="3600" i="1">
                                        <a:latin typeface="Cambria Math" panose="02040503050406030204" pitchFamily="18" charset="0"/>
                                        <a:ea typeface="Helvetica Neue" panose="02000503000000020004" pitchFamily="2" charset="0"/>
                                        <a:cs typeface="Helvetica Neue" panose="02000503000000020004" pitchFamily="2" charset="0"/>
                                      </a:rPr>
                                      <m:t>𝑀</m:t>
                                    </m:r>
                                  </m:e>
                                  <m:sub>
                                    <m:r>
                                      <a:rPr lang="en-US" sz="3600" i="1">
                                        <a:latin typeface="Cambria Math" panose="02040503050406030204" pitchFamily="18" charset="0"/>
                                        <a:ea typeface="Helvetica Neue" panose="02000503000000020004" pitchFamily="2" charset="0"/>
                                        <a:cs typeface="Helvetica Neue" panose="02000503000000020004" pitchFamily="2" charset="0"/>
                                      </a:rPr>
                                      <m:t>𝑡𝑜𝑡</m:t>
                                    </m:r>
                                  </m:sub>
                                </m:sSub>
                              </m:den>
                            </m:f>
                            <m:nary>
                              <m:naryPr>
                                <m:chr m:val="∑"/>
                                <m:ctrlPr>
                                  <a:rPr lang="en-US" sz="3600" i="1">
                                    <a:latin typeface="Cambria Math" panose="02040503050406030204" pitchFamily="18" charset="0"/>
                                    <a:ea typeface="Helvetica Neue" panose="02000503000000020004" pitchFamily="2" charset="0"/>
                                    <a:cs typeface="Helvetica Neue" panose="02000503000000020004" pitchFamily="2" charset="0"/>
                                  </a:rPr>
                                </m:ctrlPr>
                              </m:naryPr>
                              <m:sub>
                                <m:r>
                                  <m:rPr>
                                    <m:brk m:alnAt="23"/>
                                  </m:rPr>
                                  <a:rPr lang="en-US" sz="3600" i="1">
                                    <a:latin typeface="Cambria Math" panose="02040503050406030204" pitchFamily="18" charset="0"/>
                                    <a:ea typeface="Helvetica Neue" panose="02000503000000020004" pitchFamily="2" charset="0"/>
                                    <a:cs typeface="Helvetica Neue" panose="02000503000000020004" pitchFamily="2" charset="0"/>
                                  </a:rPr>
                                  <m:t>𝑔</m:t>
                                </m:r>
                                <m:r>
                                  <a:rPr lang="en-US" sz="3600" i="1">
                                    <a:latin typeface="Cambria Math" panose="02040503050406030204" pitchFamily="18" charset="0"/>
                                    <a:ea typeface="Helvetica Neue" panose="02000503000000020004" pitchFamily="2" charset="0"/>
                                    <a:cs typeface="Helvetica Neue" panose="02000503000000020004" pitchFamily="2" charset="0"/>
                                  </a:rPr>
                                  <m:t>=1</m:t>
                                </m:r>
                              </m:sub>
                              <m:sup>
                                <m:sSub>
                                  <m:sSubPr>
                                    <m:ctrlPr>
                                      <a:rPr lang="en-US" sz="3600" i="1">
                                        <a:latin typeface="Cambria Math" panose="02040503050406030204" pitchFamily="18" charset="0"/>
                                        <a:ea typeface="Helvetica Neue" panose="02000503000000020004" pitchFamily="2" charset="0"/>
                                        <a:cs typeface="Helvetica Neue" panose="02000503000000020004" pitchFamily="2" charset="0"/>
                                      </a:rPr>
                                    </m:ctrlPr>
                                  </m:sSubPr>
                                  <m:e>
                                    <m:r>
                                      <a:rPr lang="en-US" sz="3600" i="1">
                                        <a:latin typeface="Cambria Math" panose="02040503050406030204" pitchFamily="18" charset="0"/>
                                        <a:ea typeface="Helvetica Neue" panose="02000503000000020004" pitchFamily="2" charset="0"/>
                                        <a:cs typeface="Helvetica Neue" panose="02000503000000020004" pitchFamily="2" charset="0"/>
                                      </a:rPr>
                                      <m:t>𝑛</m:t>
                                    </m:r>
                                  </m:e>
                                  <m:sub>
                                    <m:r>
                                      <a:rPr lang="en-US" sz="3600" i="1">
                                        <a:latin typeface="Cambria Math" panose="02040503050406030204" pitchFamily="18" charset="0"/>
                                        <a:ea typeface="Helvetica Neue" panose="02000503000000020004" pitchFamily="2" charset="0"/>
                                        <a:cs typeface="Helvetica Neue" panose="02000503000000020004" pitchFamily="2" charset="0"/>
                                      </a:rPr>
                                      <m:t>𝑔</m:t>
                                    </m:r>
                                  </m:sub>
                                </m:sSub>
                              </m:sup>
                              <m:e>
                                <m:sSub>
                                  <m:sSubPr>
                                    <m:ctrlPr>
                                      <a:rPr lang="en-US" sz="3600" i="1">
                                        <a:latin typeface="Cambria Math" panose="02040503050406030204" pitchFamily="18" charset="0"/>
                                        <a:ea typeface="Helvetica Neue" panose="02000503000000020004" pitchFamily="2" charset="0"/>
                                        <a:cs typeface="Helvetica Neue" panose="02000503000000020004" pitchFamily="2" charset="0"/>
                                      </a:rPr>
                                    </m:ctrlPr>
                                  </m:sSubPr>
                                  <m:e>
                                    <m:r>
                                      <a:rPr lang="en-US" sz="3600" i="1">
                                        <a:latin typeface="Cambria Math" panose="02040503050406030204" pitchFamily="18" charset="0"/>
                                        <a:ea typeface="Helvetica Neue" panose="02000503000000020004" pitchFamily="2" charset="0"/>
                                        <a:cs typeface="Helvetica Neue" panose="02000503000000020004" pitchFamily="2" charset="0"/>
                                      </a:rPr>
                                      <m:t>𝑀</m:t>
                                    </m:r>
                                  </m:e>
                                  <m:sub>
                                    <m:r>
                                      <a:rPr lang="en-US" sz="3600" i="1">
                                        <a:latin typeface="Cambria Math" panose="02040503050406030204" pitchFamily="18" charset="0"/>
                                        <a:ea typeface="Helvetica Neue" panose="02000503000000020004" pitchFamily="2" charset="0"/>
                                        <a:cs typeface="Helvetica Neue" panose="02000503000000020004" pitchFamily="2" charset="0"/>
                                      </a:rPr>
                                      <m:t>𝑔</m:t>
                                    </m:r>
                                  </m:sub>
                                </m:sSub>
                                <m:f>
                                  <m:fPr>
                                    <m:ctrlPr>
                                      <a:rPr lang="en-US" sz="3600" i="1">
                                        <a:latin typeface="Cambria Math" panose="02040503050406030204" pitchFamily="18" charset="0"/>
                                        <a:ea typeface="Helvetica Neue" panose="02000503000000020004" pitchFamily="2" charset="0"/>
                                        <a:cs typeface="Helvetica Neue" panose="02000503000000020004" pitchFamily="2" charset="0"/>
                                      </a:rPr>
                                    </m:ctrlPr>
                                  </m:fPr>
                                  <m:num>
                                    <m:r>
                                      <a:rPr lang="en-US" sz="3600" i="1">
                                        <a:latin typeface="Cambria Math" panose="02040503050406030204" pitchFamily="18" charset="0"/>
                                        <a:ea typeface="Helvetica Neue" panose="02000503000000020004" pitchFamily="2" charset="0"/>
                                        <a:cs typeface="Helvetica Neue" panose="02000503000000020004" pitchFamily="2" charset="0"/>
                                      </a:rPr>
                                      <m:t>𝑑</m:t>
                                    </m:r>
                                    <m:r>
                                      <a:rPr lang="en-US" sz="3600" i="1">
                                        <a:latin typeface="Cambria Math" panose="02040503050406030204" pitchFamily="18" charset="0"/>
                                        <a:ea typeface="Helvetica Neue" panose="02000503000000020004" pitchFamily="2" charset="0"/>
                                        <a:cs typeface="Helvetica Neue" panose="02000503000000020004" pitchFamily="2" charset="0"/>
                                      </a:rPr>
                                      <m:t>(</m:t>
                                    </m:r>
                                    <m:sSub>
                                      <m:sSubPr>
                                        <m:ctrlPr>
                                          <a:rPr lang="en-US" sz="3600" i="1">
                                            <a:latin typeface="Cambria Math" panose="02040503050406030204" pitchFamily="18" charset="0"/>
                                            <a:ea typeface="Helvetica Neue" panose="02000503000000020004" pitchFamily="2" charset="0"/>
                                            <a:cs typeface="Helvetica Neue" panose="02000503000000020004" pitchFamily="2" charset="0"/>
                                          </a:rPr>
                                        </m:ctrlPr>
                                      </m:sSubPr>
                                      <m:e>
                                        <m:r>
                                          <a:rPr lang="en-US" sz="3600" i="1">
                                            <a:latin typeface="Cambria Math" panose="02040503050406030204" pitchFamily="18" charset="0"/>
                                            <a:ea typeface="Cambria Math" panose="02040503050406030204" pitchFamily="18" charset="0"/>
                                            <a:cs typeface="Helvetica Neue" panose="02000503000000020004" pitchFamily="2" charset="0"/>
                                          </a:rPr>
                                          <m:t>ℓ</m:t>
                                        </m:r>
                                      </m:e>
                                      <m:sub>
                                        <m:r>
                                          <a:rPr lang="en-US" sz="3600" i="1">
                                            <a:latin typeface="Cambria Math" panose="02040503050406030204" pitchFamily="18" charset="0"/>
                                            <a:ea typeface="Helvetica Neue" panose="02000503000000020004" pitchFamily="2" charset="0"/>
                                            <a:cs typeface="Helvetica Neue" panose="02000503000000020004" pitchFamily="2" charset="0"/>
                                          </a:rPr>
                                          <m:t>𝑖</m:t>
                                        </m:r>
                                        <m:r>
                                          <a:rPr lang="en-US" sz="3600" i="1">
                                            <a:latin typeface="Cambria Math" panose="02040503050406030204" pitchFamily="18" charset="0"/>
                                            <a:ea typeface="Helvetica Neue" panose="02000503000000020004" pitchFamily="2" charset="0"/>
                                            <a:cs typeface="Helvetica Neue" panose="02000503000000020004" pitchFamily="2" charset="0"/>
                                          </a:rPr>
                                          <m:t>,</m:t>
                                        </m:r>
                                        <m:r>
                                          <a:rPr lang="en-US" sz="3600" i="1">
                                            <a:latin typeface="Cambria Math" panose="02040503050406030204" pitchFamily="18" charset="0"/>
                                            <a:ea typeface="Helvetica Neue" panose="02000503000000020004" pitchFamily="2" charset="0"/>
                                            <a:cs typeface="Helvetica Neue" panose="02000503000000020004" pitchFamily="2" charset="0"/>
                                          </a:rPr>
                                          <m:t>𝑗</m:t>
                                        </m:r>
                                      </m:sub>
                                    </m:sSub>
                                    <m:r>
                                      <a:rPr lang="en-US" sz="3600" i="1">
                                        <a:latin typeface="Cambria Math" panose="02040503050406030204" pitchFamily="18" charset="0"/>
                                        <a:ea typeface="Helvetica Neue" panose="02000503000000020004" pitchFamily="2" charset="0"/>
                                        <a:cs typeface="Helvetica Neue" panose="02000503000000020004" pitchFamily="2" charset="0"/>
                                      </a:rPr>
                                      <m:t>,</m:t>
                                    </m:r>
                                    <m:r>
                                      <a:rPr lang="en-US" sz="3600" i="1">
                                        <a:latin typeface="Cambria Math" panose="02040503050406030204" pitchFamily="18" charset="0"/>
                                        <a:ea typeface="Helvetica Neue" panose="02000503000000020004" pitchFamily="2" charset="0"/>
                                        <a:cs typeface="Helvetica Neue" panose="02000503000000020004" pitchFamily="2" charset="0"/>
                                      </a:rPr>
                                      <m:t>𝑔</m:t>
                                    </m:r>
                                    <m:r>
                                      <a:rPr lang="en-US" sz="3600" i="1">
                                        <a:latin typeface="Cambria Math" panose="02040503050406030204" pitchFamily="18" charset="0"/>
                                        <a:ea typeface="Helvetica Neue" panose="02000503000000020004" pitchFamily="2" charset="0"/>
                                        <a:cs typeface="Helvetica Neue" panose="02000503000000020004" pitchFamily="2" charset="0"/>
                                      </a:rPr>
                                      <m:t>)</m:t>
                                    </m:r>
                                  </m:num>
                                  <m:den>
                                    <m:r>
                                      <a:rPr lang="en-US" sz="3600" i="1">
                                        <a:latin typeface="Cambria Math" panose="02040503050406030204" pitchFamily="18" charset="0"/>
                                        <a:ea typeface="Helvetica Neue" panose="02000503000000020004" pitchFamily="2" charset="0"/>
                                        <a:cs typeface="Helvetica Neue" panose="02000503000000020004" pitchFamily="2" charset="0"/>
                                      </a:rPr>
                                      <m:t>𝑑𝑖𝑎𝑚</m:t>
                                    </m:r>
                                    <m:r>
                                      <a:rPr lang="en-US" sz="3600" i="1">
                                        <a:latin typeface="Cambria Math" panose="02040503050406030204" pitchFamily="18" charset="0"/>
                                        <a:ea typeface="Helvetica Neue" panose="02000503000000020004" pitchFamily="2" charset="0"/>
                                        <a:cs typeface="Helvetica Neue" panose="02000503000000020004" pitchFamily="2" charset="0"/>
                                      </a:rPr>
                                      <m:t>(</m:t>
                                    </m:r>
                                    <m:r>
                                      <a:rPr lang="en-US" sz="3600" i="1">
                                        <a:latin typeface="Cambria Math" panose="02040503050406030204" pitchFamily="18" charset="0"/>
                                        <a:ea typeface="Helvetica Neue" panose="02000503000000020004" pitchFamily="2" charset="0"/>
                                        <a:cs typeface="Helvetica Neue" panose="02000503000000020004" pitchFamily="2" charset="0"/>
                                      </a:rPr>
                                      <m:t>𝐺</m:t>
                                    </m:r>
                                    <m:r>
                                      <a:rPr lang="en-US" sz="3600" i="1">
                                        <a:latin typeface="Cambria Math" panose="02040503050406030204" pitchFamily="18" charset="0"/>
                                        <a:ea typeface="Helvetica Neue" panose="02000503000000020004" pitchFamily="2" charset="0"/>
                                        <a:cs typeface="Helvetica Neue" panose="02000503000000020004" pitchFamily="2" charset="0"/>
                                      </a:rPr>
                                      <m:t>)</m:t>
                                    </m:r>
                                  </m:den>
                                </m:f>
                              </m:e>
                            </m:nary>
                          </m:oMath>
                        </m:oMathPara>
                      </a14:m>
                      <a:endParaRPr lang="en-US" sz="3600" dirty="0">
                        <a:latin typeface="Helvetica Neue" panose="02000503000000020004" pitchFamily="2" charset="0"/>
                        <a:ea typeface="Helvetica Neue" panose="02000503000000020004" pitchFamily="2" charset="0"/>
                        <a:cs typeface="Helvetica Neue" panose="02000503000000020004" pitchFamily="2" charset="0"/>
                      </a:endParaRPr>
                    </a:p>
                  </p:txBody>
                </p:sp>
              </mc:Choice>
              <mc:Fallback>
                <p:sp>
                  <p:nvSpPr>
                    <p:cNvPr id="54" name="TextBox 53">
                      <a:extLst>
                        <a:ext uri="{FF2B5EF4-FFF2-40B4-BE49-F238E27FC236}">
                          <a16:creationId xmlns:a16="http://schemas.microsoft.com/office/drawing/2014/main" id="{9DC09A20-EDA1-4342-A9BB-490131C2F62E}"/>
                        </a:ext>
                      </a:extLst>
                    </p:cNvPr>
                    <p:cNvSpPr txBox="1">
                      <a:spLocks noRot="1" noChangeAspect="1" noMove="1" noResize="1" noEditPoints="1" noAdjustHandles="1" noChangeArrowheads="1" noChangeShapeType="1" noTextEdit="1"/>
                    </p:cNvSpPr>
                    <p:nvPr/>
                  </p:nvSpPr>
                  <p:spPr>
                    <a:xfrm>
                      <a:off x="17587460" y="17368689"/>
                      <a:ext cx="6854346" cy="1713418"/>
                    </a:xfrm>
                    <a:prstGeom prst="rect">
                      <a:avLst/>
                    </a:prstGeom>
                    <a:blipFill>
                      <a:blip r:embed="rId17"/>
                      <a:stretch>
                        <a:fillRect t="-102963" b="-154815"/>
                      </a:stretch>
                    </a:blipFill>
                  </p:spPr>
                  <p:txBody>
                    <a:bodyPr/>
                    <a:lstStyle/>
                    <a:p>
                      <a:r>
                        <a:rPr lang="en-US">
                          <a:noFill/>
                        </a:rPr>
                        <a:t> </a:t>
                      </a:r>
                    </a:p>
                  </p:txBody>
                </p:sp>
              </mc:Fallback>
            </mc:AlternateContent>
            <p:sp>
              <p:nvSpPr>
                <p:cNvPr id="117" name="TextBox 116">
                  <a:extLst>
                    <a:ext uri="{FF2B5EF4-FFF2-40B4-BE49-F238E27FC236}">
                      <a16:creationId xmlns:a16="http://schemas.microsoft.com/office/drawing/2014/main" id="{906D24BC-85EC-9E44-BEE0-07FB5635BA61}"/>
                    </a:ext>
                  </a:extLst>
                </p:cNvPr>
                <p:cNvSpPr txBox="1"/>
                <p:nvPr/>
              </p:nvSpPr>
              <p:spPr>
                <a:xfrm>
                  <a:off x="18667074" y="15459445"/>
                  <a:ext cx="4695118" cy="1569661"/>
                </a:xfrm>
                <a:prstGeom prst="rect">
                  <a:avLst/>
                </a:prstGeom>
                <a:noFill/>
              </p:spPr>
              <p:txBody>
                <a:bodyPr wrap="square" rtlCol="0">
                  <a:spAutoFit/>
                </a:bodyPr>
                <a:lstStyle/>
                <a:p>
                  <a:pPr algn="ctr"/>
                  <a:r>
                    <a:rPr lang="en-US" sz="4800" dirty="0">
                      <a:latin typeface="Helvetica Neue" panose="02000503000000020004" pitchFamily="2" charset="0"/>
                      <a:ea typeface="Helvetica Neue" panose="02000503000000020004" pitchFamily="2" charset="0"/>
                      <a:cs typeface="Helvetica Neue" panose="02000503000000020004" pitchFamily="2" charset="0"/>
                    </a:rPr>
                    <a:t>Average Inertia Distance</a:t>
                  </a:r>
                </a:p>
              </p:txBody>
            </p:sp>
          </p:grpSp>
          <p:grpSp>
            <p:nvGrpSpPr>
              <p:cNvPr id="59" name="Group 58">
                <a:extLst>
                  <a:ext uri="{FF2B5EF4-FFF2-40B4-BE49-F238E27FC236}">
                    <a16:creationId xmlns:a16="http://schemas.microsoft.com/office/drawing/2014/main" id="{605F5A9D-3D18-0F40-B5CC-9308945667AA}"/>
                  </a:ext>
                </a:extLst>
              </p:cNvPr>
              <p:cNvGrpSpPr/>
              <p:nvPr/>
            </p:nvGrpSpPr>
            <p:grpSpPr>
              <a:xfrm>
                <a:off x="21824268" y="16344229"/>
                <a:ext cx="4807631" cy="3232797"/>
                <a:chOff x="19736506" y="4514500"/>
                <a:chExt cx="4807631" cy="3232797"/>
              </a:xfrm>
            </p:grpSpPr>
            <mc:AlternateContent xmlns:mc="http://schemas.openxmlformats.org/markup-compatibility/2006">
              <mc:Choice xmlns:a14="http://schemas.microsoft.com/office/drawing/2010/main" Requires="a14">
                <p:sp>
                  <p:nvSpPr>
                    <p:cNvPr id="51" name="TextBox 50">
                      <a:extLst>
                        <a:ext uri="{FF2B5EF4-FFF2-40B4-BE49-F238E27FC236}">
                          <a16:creationId xmlns:a16="http://schemas.microsoft.com/office/drawing/2014/main" id="{4F6C01B3-42E6-3C48-98E3-04771E64B31B}"/>
                        </a:ext>
                      </a:extLst>
                    </p:cNvPr>
                    <p:cNvSpPr txBox="1"/>
                    <p:nvPr/>
                  </p:nvSpPr>
                  <p:spPr>
                    <a:xfrm>
                      <a:off x="20615196" y="6033879"/>
                      <a:ext cx="3050250" cy="1713418"/>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
                              <m:sSubPr>
                                <m:ctrlPr>
                                  <a:rPr lang="en-US" sz="3600" i="1">
                                    <a:latin typeface="Cambria Math" panose="02040503050406030204" pitchFamily="18" charset="0"/>
                                    <a:ea typeface="Helvetica Neue" panose="02000503000000020004" pitchFamily="2" charset="0"/>
                                    <a:cs typeface="Helvetica Neue" panose="02000503000000020004" pitchFamily="2" charset="0"/>
                                  </a:rPr>
                                </m:ctrlPr>
                              </m:sSubPr>
                              <m:e>
                                <m:r>
                                  <a:rPr lang="en-US" sz="3600" i="1">
                                    <a:latin typeface="Cambria Math" panose="02040503050406030204" pitchFamily="18" charset="0"/>
                                    <a:ea typeface="Helvetica Neue" panose="02000503000000020004" pitchFamily="2" charset="0"/>
                                    <a:cs typeface="Helvetica Neue" panose="02000503000000020004" pitchFamily="2" charset="0"/>
                                  </a:rPr>
                                  <m:t>𝑀</m:t>
                                </m:r>
                              </m:e>
                              <m:sub>
                                <m:r>
                                  <a:rPr lang="en-US" sz="3600" i="1">
                                    <a:latin typeface="Cambria Math" panose="02040503050406030204" pitchFamily="18" charset="0"/>
                                    <a:ea typeface="Helvetica Neue" panose="02000503000000020004" pitchFamily="2" charset="0"/>
                                    <a:cs typeface="Helvetica Neue" panose="02000503000000020004" pitchFamily="2" charset="0"/>
                                  </a:rPr>
                                  <m:t>𝑡𝑜𝑡</m:t>
                                </m:r>
                              </m:sub>
                            </m:sSub>
                            <m:r>
                              <a:rPr lang="en-US" sz="3600" i="1">
                                <a:latin typeface="Cambria Math" panose="02040503050406030204" pitchFamily="18" charset="0"/>
                                <a:ea typeface="Helvetica Neue" panose="02000503000000020004" pitchFamily="2" charset="0"/>
                                <a:cs typeface="Helvetica Neue" panose="02000503000000020004" pitchFamily="2" charset="0"/>
                              </a:rPr>
                              <m:t>=</m:t>
                            </m:r>
                            <m:nary>
                              <m:naryPr>
                                <m:chr m:val="∑"/>
                                <m:ctrlPr>
                                  <a:rPr lang="en-US" sz="3600" i="1">
                                    <a:latin typeface="Cambria Math" panose="02040503050406030204" pitchFamily="18" charset="0"/>
                                    <a:ea typeface="Helvetica Neue" panose="02000503000000020004" pitchFamily="2" charset="0"/>
                                    <a:cs typeface="Helvetica Neue" panose="02000503000000020004" pitchFamily="2" charset="0"/>
                                  </a:rPr>
                                </m:ctrlPr>
                              </m:naryPr>
                              <m:sub>
                                <m:r>
                                  <m:rPr>
                                    <m:brk m:alnAt="23"/>
                                  </m:rPr>
                                  <a:rPr lang="en-US" sz="3600" i="1">
                                    <a:latin typeface="Cambria Math" panose="02040503050406030204" pitchFamily="18" charset="0"/>
                                    <a:ea typeface="Helvetica Neue" panose="02000503000000020004" pitchFamily="2" charset="0"/>
                                    <a:cs typeface="Helvetica Neue" panose="02000503000000020004" pitchFamily="2" charset="0"/>
                                  </a:rPr>
                                  <m:t>𝑔</m:t>
                                </m:r>
                                <m:r>
                                  <a:rPr lang="en-US" sz="3600" i="1">
                                    <a:latin typeface="Cambria Math" panose="02040503050406030204" pitchFamily="18" charset="0"/>
                                    <a:ea typeface="Helvetica Neue" panose="02000503000000020004" pitchFamily="2" charset="0"/>
                                    <a:cs typeface="Helvetica Neue" panose="02000503000000020004" pitchFamily="2" charset="0"/>
                                  </a:rPr>
                                  <m:t>=1</m:t>
                                </m:r>
                              </m:sub>
                              <m:sup>
                                <m:sSub>
                                  <m:sSubPr>
                                    <m:ctrlPr>
                                      <a:rPr lang="en-US" sz="3600" i="1">
                                        <a:latin typeface="Cambria Math" panose="02040503050406030204" pitchFamily="18" charset="0"/>
                                        <a:ea typeface="Helvetica Neue" panose="02000503000000020004" pitchFamily="2" charset="0"/>
                                        <a:cs typeface="Helvetica Neue" panose="02000503000000020004" pitchFamily="2" charset="0"/>
                                      </a:rPr>
                                    </m:ctrlPr>
                                  </m:sSubPr>
                                  <m:e>
                                    <m:r>
                                      <a:rPr lang="en-US" sz="3600" i="1">
                                        <a:latin typeface="Cambria Math" panose="02040503050406030204" pitchFamily="18" charset="0"/>
                                        <a:ea typeface="Helvetica Neue" panose="02000503000000020004" pitchFamily="2" charset="0"/>
                                        <a:cs typeface="Helvetica Neue" panose="02000503000000020004" pitchFamily="2" charset="0"/>
                                      </a:rPr>
                                      <m:t>𝑛</m:t>
                                    </m:r>
                                  </m:e>
                                  <m:sub>
                                    <m:r>
                                      <a:rPr lang="en-US" sz="3600" i="1">
                                        <a:latin typeface="Cambria Math" panose="02040503050406030204" pitchFamily="18" charset="0"/>
                                        <a:ea typeface="Helvetica Neue" panose="02000503000000020004" pitchFamily="2" charset="0"/>
                                        <a:cs typeface="Helvetica Neue" panose="02000503000000020004" pitchFamily="2" charset="0"/>
                                      </a:rPr>
                                      <m:t>𝑔</m:t>
                                    </m:r>
                                  </m:sub>
                                </m:sSub>
                              </m:sup>
                              <m:e>
                                <m:sSub>
                                  <m:sSubPr>
                                    <m:ctrlPr>
                                      <a:rPr lang="en-US" sz="3600" i="1">
                                        <a:latin typeface="Cambria Math" panose="02040503050406030204" pitchFamily="18" charset="0"/>
                                        <a:ea typeface="Helvetica Neue" panose="02000503000000020004" pitchFamily="2" charset="0"/>
                                        <a:cs typeface="Helvetica Neue" panose="02000503000000020004" pitchFamily="2" charset="0"/>
                                      </a:rPr>
                                    </m:ctrlPr>
                                  </m:sSubPr>
                                  <m:e>
                                    <m:r>
                                      <a:rPr lang="en-US" sz="3600" i="1">
                                        <a:latin typeface="Cambria Math" panose="02040503050406030204" pitchFamily="18" charset="0"/>
                                        <a:ea typeface="Helvetica Neue" panose="02000503000000020004" pitchFamily="2" charset="0"/>
                                        <a:cs typeface="Helvetica Neue" panose="02000503000000020004" pitchFamily="2" charset="0"/>
                                      </a:rPr>
                                      <m:t>𝑀</m:t>
                                    </m:r>
                                  </m:e>
                                  <m:sub>
                                    <m:r>
                                      <a:rPr lang="en-US" sz="3600" i="1">
                                        <a:latin typeface="Cambria Math" panose="02040503050406030204" pitchFamily="18" charset="0"/>
                                        <a:ea typeface="Helvetica Neue" panose="02000503000000020004" pitchFamily="2" charset="0"/>
                                        <a:cs typeface="Helvetica Neue" panose="02000503000000020004" pitchFamily="2" charset="0"/>
                                      </a:rPr>
                                      <m:t>𝑔</m:t>
                                    </m:r>
                                  </m:sub>
                                </m:sSub>
                              </m:e>
                            </m:nary>
                          </m:oMath>
                        </m:oMathPara>
                      </a14:m>
                      <a:endParaRPr lang="en-US" sz="3600" dirty="0">
                        <a:latin typeface="Helvetica Neue" panose="02000503000000020004" pitchFamily="2" charset="0"/>
                        <a:ea typeface="Helvetica Neue" panose="02000503000000020004" pitchFamily="2" charset="0"/>
                        <a:cs typeface="Helvetica Neue" panose="02000503000000020004" pitchFamily="2" charset="0"/>
                      </a:endParaRPr>
                    </a:p>
                  </p:txBody>
                </p:sp>
              </mc:Choice>
              <mc:Fallback>
                <p:sp>
                  <p:nvSpPr>
                    <p:cNvPr id="51" name="TextBox 50">
                      <a:extLst>
                        <a:ext uri="{FF2B5EF4-FFF2-40B4-BE49-F238E27FC236}">
                          <a16:creationId xmlns:a16="http://schemas.microsoft.com/office/drawing/2014/main" id="{4F6C01B3-42E6-3C48-98E3-04771E64B31B}"/>
                        </a:ext>
                      </a:extLst>
                    </p:cNvPr>
                    <p:cNvSpPr txBox="1">
                      <a:spLocks noRot="1" noChangeAspect="1" noMove="1" noResize="1" noEditPoints="1" noAdjustHandles="1" noChangeArrowheads="1" noChangeShapeType="1" noTextEdit="1"/>
                    </p:cNvSpPr>
                    <p:nvPr/>
                  </p:nvSpPr>
                  <p:spPr>
                    <a:xfrm>
                      <a:off x="20615196" y="6033879"/>
                      <a:ext cx="3050250" cy="1713418"/>
                    </a:xfrm>
                    <a:prstGeom prst="rect">
                      <a:avLst/>
                    </a:prstGeom>
                    <a:blipFill>
                      <a:blip r:embed="rId18"/>
                      <a:stretch>
                        <a:fillRect l="-6224" t="-101471" r="-9129" b="-153676"/>
                      </a:stretch>
                    </a:blipFill>
                  </p:spPr>
                  <p:txBody>
                    <a:bodyPr/>
                    <a:lstStyle/>
                    <a:p>
                      <a:r>
                        <a:rPr lang="en-US">
                          <a:noFill/>
                        </a:rPr>
                        <a:t> </a:t>
                      </a:r>
                    </a:p>
                  </p:txBody>
                </p:sp>
              </mc:Fallback>
            </mc:AlternateContent>
            <p:sp>
              <p:nvSpPr>
                <p:cNvPr id="119" name="TextBox 118">
                  <a:extLst>
                    <a:ext uri="{FF2B5EF4-FFF2-40B4-BE49-F238E27FC236}">
                      <a16:creationId xmlns:a16="http://schemas.microsoft.com/office/drawing/2014/main" id="{2F335CD4-966B-F84B-8A47-D805542C1CDF}"/>
                    </a:ext>
                  </a:extLst>
                </p:cNvPr>
                <p:cNvSpPr txBox="1"/>
                <p:nvPr/>
              </p:nvSpPr>
              <p:spPr>
                <a:xfrm>
                  <a:off x="19736506" y="4514500"/>
                  <a:ext cx="4807631" cy="1569660"/>
                </a:xfrm>
                <a:prstGeom prst="rect">
                  <a:avLst/>
                </a:prstGeom>
                <a:noFill/>
              </p:spPr>
              <p:txBody>
                <a:bodyPr wrap="square" rtlCol="0">
                  <a:spAutoFit/>
                </a:bodyPr>
                <a:lstStyle/>
                <a:p>
                  <a:pPr algn="ctr"/>
                  <a:r>
                    <a:rPr lang="en-US" sz="4800" dirty="0">
                      <a:latin typeface="Helvetica Neue" panose="02000503000000020004" pitchFamily="2" charset="0"/>
                      <a:ea typeface="Helvetica Neue" panose="02000503000000020004" pitchFamily="2" charset="0"/>
                      <a:cs typeface="Helvetica Neue" panose="02000503000000020004" pitchFamily="2" charset="0"/>
                    </a:rPr>
                    <a:t>Total System Inertia</a:t>
                  </a:r>
                </a:p>
              </p:txBody>
            </p:sp>
          </p:grpSp>
          <p:sp>
            <p:nvSpPr>
              <p:cNvPr id="71" name="TextBox 70">
                <a:extLst>
                  <a:ext uri="{FF2B5EF4-FFF2-40B4-BE49-F238E27FC236}">
                    <a16:creationId xmlns:a16="http://schemas.microsoft.com/office/drawing/2014/main" id="{2A403C72-8873-5B49-978D-C1487DEE41F9}"/>
                  </a:ext>
                </a:extLst>
              </p:cNvPr>
              <p:cNvSpPr txBox="1"/>
              <p:nvPr/>
            </p:nvSpPr>
            <p:spPr>
              <a:xfrm>
                <a:off x="19142678" y="13515986"/>
                <a:ext cx="2603102" cy="1015663"/>
              </a:xfrm>
              <a:prstGeom prst="rect">
                <a:avLst/>
              </a:prstGeom>
              <a:noFill/>
            </p:spPr>
            <p:txBody>
              <a:bodyPr wrap="square" rtlCol="0">
                <a:spAutoFit/>
              </a:bodyPr>
              <a:lstStyle/>
              <a:p>
                <a:pPr algn="ctr"/>
                <a:r>
                  <a:rPr lang="en-US" sz="6000" dirty="0">
                    <a:latin typeface="Helvetica Neue" panose="02000503000000020004" pitchFamily="2" charset="0"/>
                    <a:ea typeface="Helvetica Neue" panose="02000503000000020004" pitchFamily="2" charset="0"/>
                    <a:cs typeface="Helvetica Neue" panose="02000503000000020004" pitchFamily="2" charset="0"/>
                  </a:rPr>
                  <a:t>Inertia</a:t>
                </a:r>
              </a:p>
            </p:txBody>
          </p:sp>
          <p:sp>
            <p:nvSpPr>
              <p:cNvPr id="65" name="Rounded Rectangle 64">
                <a:extLst>
                  <a:ext uri="{FF2B5EF4-FFF2-40B4-BE49-F238E27FC236}">
                    <a16:creationId xmlns:a16="http://schemas.microsoft.com/office/drawing/2014/main" id="{6D3BF496-18F5-7341-A4FE-5868B1AA3852}"/>
                  </a:ext>
                </a:extLst>
              </p:cNvPr>
              <p:cNvSpPr/>
              <p:nvPr/>
            </p:nvSpPr>
            <p:spPr bwMode="auto">
              <a:xfrm>
                <a:off x="14247712" y="13400605"/>
                <a:ext cx="12393034" cy="11700411"/>
              </a:xfrm>
              <a:prstGeom prst="roundRect">
                <a:avLst>
                  <a:gd name="adj" fmla="val 5576"/>
                </a:avLst>
              </a:prstGeom>
              <a:noFill/>
              <a:ln w="57150"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pitchFamily="-111" charset="0"/>
                </a:endParaRPr>
              </a:p>
            </p:txBody>
          </p:sp>
        </p:grpSp>
        <p:sp>
          <p:nvSpPr>
            <p:cNvPr id="46" name="TextBox 45">
              <a:extLst>
                <a:ext uri="{FF2B5EF4-FFF2-40B4-BE49-F238E27FC236}">
                  <a16:creationId xmlns:a16="http://schemas.microsoft.com/office/drawing/2014/main" id="{240535BA-5EF5-8E41-89F0-EF7383F20FFE}"/>
                </a:ext>
              </a:extLst>
            </p:cNvPr>
            <p:cNvSpPr txBox="1"/>
            <p:nvPr/>
          </p:nvSpPr>
          <p:spPr>
            <a:xfrm>
              <a:off x="15703932" y="14913410"/>
              <a:ext cx="4461075" cy="3046988"/>
            </a:xfrm>
            <a:prstGeom prst="rect">
              <a:avLst/>
            </a:prstGeom>
            <a:noFill/>
          </p:spPr>
          <p:txBody>
            <a:bodyPr wrap="square" rtlCol="0">
              <a:spAutoFit/>
            </a:bodyPr>
            <a:lstStyle/>
            <a:p>
              <a:r>
                <a:rPr lang="en-US" sz="3200" dirty="0">
                  <a:latin typeface="Helvetica Neue" panose="02000503000000020004" pitchFamily="2" charset="0"/>
                  <a:ea typeface="Helvetica Neue" panose="02000503000000020004" pitchFamily="2" charset="0"/>
                  <a:cs typeface="Helvetica Neue" panose="02000503000000020004" pitchFamily="2" charset="0"/>
                </a:rPr>
                <a:t>We use the average inertia distance to understand how topology plays a role in frequency stability.  Although the </a:t>
              </a:r>
            </a:p>
          </p:txBody>
        </p:sp>
      </p:grpSp>
      <p:grpSp>
        <p:nvGrpSpPr>
          <p:cNvPr id="23" name="Group 22">
            <a:extLst>
              <a:ext uri="{FF2B5EF4-FFF2-40B4-BE49-F238E27FC236}">
                <a16:creationId xmlns:a16="http://schemas.microsoft.com/office/drawing/2014/main" id="{521BCBAB-194B-0B44-BD8D-D1F416D114F6}"/>
              </a:ext>
            </a:extLst>
          </p:cNvPr>
          <p:cNvGrpSpPr/>
          <p:nvPr/>
        </p:nvGrpSpPr>
        <p:grpSpPr>
          <a:xfrm>
            <a:off x="28228293" y="11506856"/>
            <a:ext cx="15087966" cy="14710818"/>
            <a:chOff x="28738455" y="5537459"/>
            <a:chExt cx="15087966" cy="14710818"/>
          </a:xfrm>
        </p:grpSpPr>
        <p:grpSp>
          <p:nvGrpSpPr>
            <p:cNvPr id="163" name="Group 162">
              <a:extLst>
                <a:ext uri="{FF2B5EF4-FFF2-40B4-BE49-F238E27FC236}">
                  <a16:creationId xmlns:a16="http://schemas.microsoft.com/office/drawing/2014/main" id="{476D4605-EB13-B743-8A4B-965760F47F6A}"/>
                </a:ext>
              </a:extLst>
            </p:cNvPr>
            <p:cNvGrpSpPr/>
            <p:nvPr/>
          </p:nvGrpSpPr>
          <p:grpSpPr>
            <a:xfrm>
              <a:off x="29671228" y="6095361"/>
              <a:ext cx="12880758" cy="6315285"/>
              <a:chOff x="24342999" y="12737080"/>
              <a:chExt cx="12880758" cy="6315285"/>
            </a:xfrm>
          </p:grpSpPr>
          <p:grpSp>
            <p:nvGrpSpPr>
              <p:cNvPr id="162" name="Group 161">
                <a:extLst>
                  <a:ext uri="{FF2B5EF4-FFF2-40B4-BE49-F238E27FC236}">
                    <a16:creationId xmlns:a16="http://schemas.microsoft.com/office/drawing/2014/main" id="{4529DF5F-5AB8-6749-815A-B8D85C4D8982}"/>
                  </a:ext>
                </a:extLst>
              </p:cNvPr>
              <p:cNvGrpSpPr/>
              <p:nvPr/>
            </p:nvGrpSpPr>
            <p:grpSpPr>
              <a:xfrm>
                <a:off x="24342999" y="13615943"/>
                <a:ext cx="12880758" cy="5436422"/>
                <a:chOff x="29940404" y="13030551"/>
                <a:chExt cx="12880758" cy="5436422"/>
              </a:xfrm>
            </p:grpSpPr>
            <p:pic>
              <p:nvPicPr>
                <p:cNvPr id="42" name="Picture 41">
                  <a:extLst>
                    <a:ext uri="{FF2B5EF4-FFF2-40B4-BE49-F238E27FC236}">
                      <a16:creationId xmlns:a16="http://schemas.microsoft.com/office/drawing/2014/main" id="{BB83D8B4-AA13-9448-B1C1-171E70A20ADB}"/>
                    </a:ext>
                  </a:extLst>
                </p:cNvPr>
                <p:cNvPicPr>
                  <a:picLocks noChangeAspect="1"/>
                </p:cNvPicPr>
                <p:nvPr/>
              </p:nvPicPr>
              <p:blipFill>
                <a:blip r:embed="rId19"/>
                <a:stretch>
                  <a:fillRect/>
                </a:stretch>
              </p:blipFill>
              <p:spPr>
                <a:xfrm>
                  <a:off x="37244832" y="13030551"/>
                  <a:ext cx="5576330" cy="5436422"/>
                </a:xfrm>
                <a:prstGeom prst="rect">
                  <a:avLst/>
                </a:prstGeom>
              </p:spPr>
            </p:pic>
            <p:pic>
              <p:nvPicPr>
                <p:cNvPr id="44" name="Picture 43">
                  <a:extLst>
                    <a:ext uri="{FF2B5EF4-FFF2-40B4-BE49-F238E27FC236}">
                      <a16:creationId xmlns:a16="http://schemas.microsoft.com/office/drawing/2014/main" id="{71402E43-0AC4-5F49-8194-70CE281E19AE}"/>
                    </a:ext>
                  </a:extLst>
                </p:cNvPr>
                <p:cNvPicPr>
                  <a:picLocks noChangeAspect="1"/>
                </p:cNvPicPr>
                <p:nvPr/>
              </p:nvPicPr>
              <p:blipFill>
                <a:blip r:embed="rId20"/>
                <a:stretch>
                  <a:fillRect/>
                </a:stretch>
              </p:blipFill>
              <p:spPr>
                <a:xfrm>
                  <a:off x="29940404" y="13030551"/>
                  <a:ext cx="5576330" cy="5436422"/>
                </a:xfrm>
                <a:prstGeom prst="rect">
                  <a:avLst/>
                </a:prstGeom>
              </p:spPr>
            </p:pic>
          </p:grpSp>
          <p:sp>
            <p:nvSpPr>
              <p:cNvPr id="137" name="TextBox 136">
                <a:extLst>
                  <a:ext uri="{FF2B5EF4-FFF2-40B4-BE49-F238E27FC236}">
                    <a16:creationId xmlns:a16="http://schemas.microsoft.com/office/drawing/2014/main" id="{ED682E2F-B12E-1548-941A-C6EC3B4C2F32}"/>
                  </a:ext>
                </a:extLst>
              </p:cNvPr>
              <p:cNvSpPr txBox="1"/>
              <p:nvPr/>
            </p:nvSpPr>
            <p:spPr>
              <a:xfrm>
                <a:off x="25870312" y="12737080"/>
                <a:ext cx="2603102" cy="830997"/>
              </a:xfrm>
              <a:prstGeom prst="rect">
                <a:avLst/>
              </a:prstGeom>
              <a:noFill/>
            </p:spPr>
            <p:txBody>
              <a:bodyPr wrap="square" rtlCol="0">
                <a:spAutoFit/>
              </a:bodyPr>
              <a:lstStyle/>
              <a:p>
                <a:pPr algn="ctr"/>
                <a:r>
                  <a:rPr lang="en-US" sz="4800" dirty="0">
                    <a:latin typeface="Helvetica Neue" panose="02000503000000020004" pitchFamily="2" charset="0"/>
                    <a:ea typeface="Helvetica Neue" panose="02000503000000020004" pitchFamily="2" charset="0"/>
                    <a:cs typeface="Helvetica Neue" panose="02000503000000020004" pitchFamily="2" charset="0"/>
                  </a:rPr>
                  <a:t>Illinois</a:t>
                </a:r>
              </a:p>
            </p:txBody>
          </p:sp>
          <p:sp>
            <p:nvSpPr>
              <p:cNvPr id="139" name="TextBox 138">
                <a:extLst>
                  <a:ext uri="{FF2B5EF4-FFF2-40B4-BE49-F238E27FC236}">
                    <a16:creationId xmlns:a16="http://schemas.microsoft.com/office/drawing/2014/main" id="{F4B2D671-9308-0B46-A475-2CE00705F55B}"/>
                  </a:ext>
                </a:extLst>
              </p:cNvPr>
              <p:cNvSpPr txBox="1"/>
              <p:nvPr/>
            </p:nvSpPr>
            <p:spPr>
              <a:xfrm>
                <a:off x="32244053" y="12737080"/>
                <a:ext cx="4383078" cy="830997"/>
              </a:xfrm>
              <a:prstGeom prst="rect">
                <a:avLst/>
              </a:prstGeom>
              <a:noFill/>
            </p:spPr>
            <p:txBody>
              <a:bodyPr wrap="square" rtlCol="0">
                <a:spAutoFit/>
              </a:bodyPr>
              <a:lstStyle/>
              <a:p>
                <a:pPr algn="ctr"/>
                <a:r>
                  <a:rPr lang="en-US" sz="4800" dirty="0">
                    <a:latin typeface="Helvetica Neue" panose="02000503000000020004" pitchFamily="2" charset="0"/>
                    <a:ea typeface="Helvetica Neue" panose="02000503000000020004" pitchFamily="2" charset="0"/>
                    <a:cs typeface="Helvetica Neue" panose="02000503000000020004" pitchFamily="2" charset="0"/>
                  </a:rPr>
                  <a:t>South Carolina</a:t>
                </a:r>
              </a:p>
            </p:txBody>
          </p:sp>
        </p:grpSp>
        <p:grpSp>
          <p:nvGrpSpPr>
            <p:cNvPr id="14" name="Group 13">
              <a:extLst>
                <a:ext uri="{FF2B5EF4-FFF2-40B4-BE49-F238E27FC236}">
                  <a16:creationId xmlns:a16="http://schemas.microsoft.com/office/drawing/2014/main" id="{277822E0-AEA5-6945-9625-CEFB3D81B613}"/>
                </a:ext>
              </a:extLst>
            </p:cNvPr>
            <p:cNvGrpSpPr/>
            <p:nvPr/>
          </p:nvGrpSpPr>
          <p:grpSpPr>
            <a:xfrm>
              <a:off x="29032200" y="13174675"/>
              <a:ext cx="14758940" cy="4427525"/>
              <a:chOff x="24123978" y="13836033"/>
              <a:chExt cx="14758940" cy="4427525"/>
            </a:xfrm>
          </p:grpSpPr>
          <p:pic>
            <p:nvPicPr>
              <p:cNvPr id="66" name="Picture 65">
                <a:extLst>
                  <a:ext uri="{FF2B5EF4-FFF2-40B4-BE49-F238E27FC236}">
                    <a16:creationId xmlns:a16="http://schemas.microsoft.com/office/drawing/2014/main" id="{D4085E32-500D-2A4F-9EB6-3B3C857070E7}"/>
                  </a:ext>
                </a:extLst>
              </p:cNvPr>
              <p:cNvPicPr>
                <a:picLocks noChangeAspect="1"/>
              </p:cNvPicPr>
              <p:nvPr/>
            </p:nvPicPr>
            <p:blipFill>
              <a:blip r:embed="rId21"/>
              <a:stretch>
                <a:fillRect/>
              </a:stretch>
            </p:blipFill>
            <p:spPr>
              <a:xfrm>
                <a:off x="31503710" y="13836033"/>
                <a:ext cx="7379208" cy="4427525"/>
              </a:xfrm>
              <a:prstGeom prst="rect">
                <a:avLst/>
              </a:prstGeom>
            </p:spPr>
          </p:pic>
          <p:pic>
            <p:nvPicPr>
              <p:cNvPr id="214" name="Picture 213">
                <a:extLst>
                  <a:ext uri="{FF2B5EF4-FFF2-40B4-BE49-F238E27FC236}">
                    <a16:creationId xmlns:a16="http://schemas.microsoft.com/office/drawing/2014/main" id="{599F2363-02BF-174C-B923-12A94A4D03E1}"/>
                  </a:ext>
                </a:extLst>
              </p:cNvPr>
              <p:cNvPicPr>
                <a:picLocks noChangeAspect="1"/>
              </p:cNvPicPr>
              <p:nvPr/>
            </p:nvPicPr>
            <p:blipFill>
              <a:blip r:embed="rId22"/>
              <a:stretch>
                <a:fillRect/>
              </a:stretch>
            </p:blipFill>
            <p:spPr>
              <a:xfrm>
                <a:off x="24123978" y="13836033"/>
                <a:ext cx="7379208" cy="4427524"/>
              </a:xfrm>
              <a:prstGeom prst="rect">
                <a:avLst/>
              </a:prstGeom>
            </p:spPr>
          </p:pic>
        </p:grpSp>
        <p:sp>
          <p:nvSpPr>
            <p:cNvPr id="77" name="Rounded Rectangle 76">
              <a:extLst>
                <a:ext uri="{FF2B5EF4-FFF2-40B4-BE49-F238E27FC236}">
                  <a16:creationId xmlns:a16="http://schemas.microsoft.com/office/drawing/2014/main" id="{71675EE6-5218-F94E-BFA6-3B498D5B7EFD}"/>
                </a:ext>
              </a:extLst>
            </p:cNvPr>
            <p:cNvSpPr/>
            <p:nvPr/>
          </p:nvSpPr>
          <p:spPr bwMode="auto">
            <a:xfrm>
              <a:off x="28738455" y="5537459"/>
              <a:ext cx="15087966" cy="14710818"/>
            </a:xfrm>
            <a:prstGeom prst="roundRect">
              <a:avLst>
                <a:gd name="adj" fmla="val 3082"/>
              </a:avLst>
            </a:prstGeom>
            <a:noFill/>
            <a:ln w="57150"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pitchFamily="-111" charset="0"/>
              </a:endParaRPr>
            </a:p>
          </p:txBody>
        </p:sp>
      </p:grpSp>
      <mc:AlternateContent xmlns:mc="http://schemas.openxmlformats.org/markup-compatibility/2006">
        <mc:Choice xmlns:a14="http://schemas.microsoft.com/office/drawing/2010/main" Requires="a14">
          <p:sp>
            <p:nvSpPr>
              <p:cNvPr id="83" name="TextBox 82">
                <a:extLst>
                  <a:ext uri="{FF2B5EF4-FFF2-40B4-BE49-F238E27FC236}">
                    <a16:creationId xmlns:a16="http://schemas.microsoft.com/office/drawing/2014/main" id="{32CF61F4-75F7-934B-AA61-991DC524ED17}"/>
                  </a:ext>
                </a:extLst>
              </p:cNvPr>
              <p:cNvSpPr txBox="1"/>
              <p:nvPr/>
            </p:nvSpPr>
            <p:spPr>
              <a:xfrm>
                <a:off x="15483883" y="9566957"/>
                <a:ext cx="11601022" cy="1609671"/>
              </a:xfrm>
              <a:prstGeom prst="rect">
                <a:avLst/>
              </a:prstGeom>
              <a:noFill/>
            </p:spPr>
            <p:txBody>
              <a:bodyPr wrap="square" rtlCol="0">
                <a:spAutoFit/>
              </a:bodyPr>
              <a:lstStyle/>
              <a:p>
                <a:pPr algn="ctr"/>
                <a:r>
                  <a:rPr lang="en-US" sz="3200" dirty="0">
                    <a:latin typeface="Helvetica Neue" panose="02000503000000020004" pitchFamily="2" charset="0"/>
                    <a:ea typeface="Helvetica Neue" panose="02000503000000020004" pitchFamily="2" charset="0"/>
                    <a:cs typeface="Helvetica Neue" panose="02000503000000020004" pitchFamily="2" charset="0"/>
                  </a:rPr>
                  <a:t>The </a:t>
                </a:r>
                <a:r>
                  <a:rPr lang="en-US" sz="3200" i="1" dirty="0">
                    <a:latin typeface="Helvetica Neue" panose="02000503000000020004" pitchFamily="2" charset="0"/>
                    <a:ea typeface="Helvetica Neue" panose="02000503000000020004" pitchFamily="2" charset="0"/>
                    <a:cs typeface="Helvetica Neue" panose="02000503000000020004" pitchFamily="2" charset="0"/>
                  </a:rPr>
                  <a:t>inertia constant </a:t>
                </a:r>
                <a14:m>
                  <m:oMath xmlns:m="http://schemas.openxmlformats.org/officeDocument/2006/math">
                    <m:sSub>
                      <m:sSubPr>
                        <m:ctrlPr>
                          <a:rPr lang="en-US" sz="3200" i="1">
                            <a:latin typeface="Cambria Math" panose="02040503050406030204" pitchFamily="18" charset="0"/>
                            <a:ea typeface="Helvetica Neue" panose="02000503000000020004" pitchFamily="2" charset="0"/>
                            <a:cs typeface="Helvetica Neue" panose="02000503000000020004" pitchFamily="2" charset="0"/>
                          </a:rPr>
                        </m:ctrlPr>
                      </m:sSubPr>
                      <m:e>
                        <m:r>
                          <a:rPr lang="en-US" sz="3200" i="1">
                            <a:latin typeface="Cambria Math" panose="02040503050406030204" pitchFamily="18" charset="0"/>
                            <a:ea typeface="Helvetica Neue" panose="02000503000000020004" pitchFamily="2" charset="0"/>
                            <a:cs typeface="Helvetica Neue" panose="02000503000000020004" pitchFamily="2" charset="0"/>
                          </a:rPr>
                          <m:t>𝑀</m:t>
                        </m:r>
                      </m:e>
                      <m:sub>
                        <m:r>
                          <a:rPr lang="en-US" sz="3200" i="1">
                            <a:latin typeface="Cambria Math" panose="02040503050406030204" pitchFamily="18" charset="0"/>
                            <a:ea typeface="Helvetica Neue" panose="02000503000000020004" pitchFamily="2" charset="0"/>
                            <a:cs typeface="Helvetica Neue" panose="02000503000000020004" pitchFamily="2" charset="0"/>
                          </a:rPr>
                          <m:t>𝑔</m:t>
                        </m:r>
                      </m:sub>
                    </m:sSub>
                  </m:oMath>
                </a14:m>
                <a:r>
                  <a:rPr lang="en-US" sz="3200" i="1" dirty="0">
                    <a:latin typeface="Helvetica Neue" panose="02000503000000020004" pitchFamily="2" charset="0"/>
                    <a:ea typeface="Helvetica Neue" panose="02000503000000020004" pitchFamily="2" charset="0"/>
                    <a:cs typeface="Helvetica Neue" panose="02000503000000020004" pitchFamily="2" charset="0"/>
                  </a:rPr>
                  <a:t> </a:t>
                </a:r>
                <a:r>
                  <a:rPr lang="en-US" sz="3200" dirty="0">
                    <a:latin typeface="Helvetica Neue" panose="02000503000000020004" pitchFamily="2" charset="0"/>
                    <a:ea typeface="Helvetica Neue" panose="02000503000000020004" pitchFamily="2" charset="0"/>
                    <a:cs typeface="Helvetica Neue" panose="02000503000000020004" pitchFamily="2" charset="0"/>
                  </a:rPr>
                  <a:t>of a generator indicates how much energy it can stores in its rotation.</a:t>
                </a:r>
                <a:r>
                  <a:rPr lang="en-US" sz="3200" i="1" dirty="0">
                    <a:latin typeface="Helvetica Neue" panose="02000503000000020004" pitchFamily="2" charset="0"/>
                    <a:ea typeface="Helvetica Neue" panose="02000503000000020004" pitchFamily="2" charset="0"/>
                    <a:cs typeface="Helvetica Neue" panose="02000503000000020004" pitchFamily="2" charset="0"/>
                  </a:rPr>
                  <a:t>  </a:t>
                </a:r>
                <a:r>
                  <a:rPr lang="en-US" sz="3200" dirty="0">
                    <a:latin typeface="Helvetica Neue" panose="02000503000000020004" pitchFamily="2" charset="0"/>
                    <a:ea typeface="Helvetica Neue" panose="02000503000000020004" pitchFamily="2" charset="0"/>
                    <a:cs typeface="Helvetica Neue" panose="02000503000000020004" pitchFamily="2" charset="0"/>
                  </a:rPr>
                  <a:t>It is a combination of the turbine size and maximum power of the generator </a:t>
                </a:r>
              </a:p>
            </p:txBody>
          </p:sp>
        </mc:Choice>
        <mc:Fallback>
          <p:sp>
            <p:nvSpPr>
              <p:cNvPr id="83" name="TextBox 82">
                <a:extLst>
                  <a:ext uri="{FF2B5EF4-FFF2-40B4-BE49-F238E27FC236}">
                    <a16:creationId xmlns:a16="http://schemas.microsoft.com/office/drawing/2014/main" id="{32CF61F4-75F7-934B-AA61-991DC524ED17}"/>
                  </a:ext>
                </a:extLst>
              </p:cNvPr>
              <p:cNvSpPr txBox="1">
                <a:spLocks noRot="1" noChangeAspect="1" noMove="1" noResize="1" noEditPoints="1" noAdjustHandles="1" noChangeArrowheads="1" noChangeShapeType="1" noTextEdit="1"/>
              </p:cNvSpPr>
              <p:nvPr/>
            </p:nvSpPr>
            <p:spPr>
              <a:xfrm>
                <a:off x="15483883" y="9566957"/>
                <a:ext cx="11601022" cy="1609671"/>
              </a:xfrm>
              <a:prstGeom prst="rect">
                <a:avLst/>
              </a:prstGeom>
              <a:blipFill>
                <a:blip r:embed="rId23"/>
                <a:stretch>
                  <a:fillRect t="-3906" b="-10938"/>
                </a:stretch>
              </a:blipFill>
            </p:spPr>
            <p:txBody>
              <a:bodyPr/>
              <a:lstStyle/>
              <a:p>
                <a:r>
                  <a:rPr lang="en-US">
                    <a:noFill/>
                  </a:rPr>
                  <a:t> </a:t>
                </a:r>
              </a:p>
            </p:txBody>
          </p:sp>
        </mc:Fallback>
      </mc:AlternateContent>
      <p:grpSp>
        <p:nvGrpSpPr>
          <p:cNvPr id="30" name="Group 29">
            <a:extLst>
              <a:ext uri="{FF2B5EF4-FFF2-40B4-BE49-F238E27FC236}">
                <a16:creationId xmlns:a16="http://schemas.microsoft.com/office/drawing/2014/main" id="{CD1189E8-34D2-AC43-A065-5DC144A0922A}"/>
              </a:ext>
            </a:extLst>
          </p:cNvPr>
          <p:cNvGrpSpPr/>
          <p:nvPr/>
        </p:nvGrpSpPr>
        <p:grpSpPr>
          <a:xfrm>
            <a:off x="28248611" y="26458550"/>
            <a:ext cx="15034150" cy="4244844"/>
            <a:chOff x="27885724" y="26504043"/>
            <a:chExt cx="15034150" cy="4244844"/>
          </a:xfrm>
        </p:grpSpPr>
        <p:sp>
          <p:nvSpPr>
            <p:cNvPr id="56" name="TextBox 55">
              <a:extLst>
                <a:ext uri="{FF2B5EF4-FFF2-40B4-BE49-F238E27FC236}">
                  <a16:creationId xmlns:a16="http://schemas.microsoft.com/office/drawing/2014/main" id="{C7593435-B779-814C-8771-11E1D026D379}"/>
                </a:ext>
              </a:extLst>
            </p:cNvPr>
            <p:cNvSpPr txBox="1"/>
            <p:nvPr/>
          </p:nvSpPr>
          <p:spPr>
            <a:xfrm>
              <a:off x="28295197" y="26641306"/>
              <a:ext cx="14215203" cy="3970318"/>
            </a:xfrm>
            <a:prstGeom prst="rect">
              <a:avLst/>
            </a:prstGeom>
            <a:noFill/>
          </p:spPr>
          <p:txBody>
            <a:bodyPr wrap="square" rtlCol="0">
              <a:spAutoFit/>
            </a:bodyPr>
            <a:lstStyle/>
            <a:p>
              <a:pPr algn="ctr"/>
              <a:r>
                <a:rPr lang="en-US" sz="6000" dirty="0">
                  <a:latin typeface="Helvetica Neue" panose="02000503000000020004" pitchFamily="2" charset="0"/>
                  <a:ea typeface="Helvetica Neue" panose="02000503000000020004" pitchFamily="2" charset="0"/>
                  <a:cs typeface="Helvetica Neue" panose="02000503000000020004" pitchFamily="2" charset="0"/>
                </a:rPr>
                <a:t>Conclusions</a:t>
              </a:r>
            </a:p>
            <a:p>
              <a:r>
                <a:rPr lang="en-US" sz="3200" dirty="0">
                  <a:latin typeface="Helvetica Neue" panose="02000503000000020004" pitchFamily="2" charset="0"/>
                  <a:ea typeface="Helvetica Neue" panose="02000503000000020004" pitchFamily="2" charset="0"/>
                  <a:cs typeface="Helvetica Neue" panose="02000503000000020004" pitchFamily="2" charset="0"/>
                </a:rPr>
                <a:t>As total system inertia decreases power system frequency dynamics will increase non-linearly.  Furthermore, these dynamics are dependent on the structure of the network, illustrated by the dependence of the maximum frequency deviation on the average inertia distance.  However, the structural dependence is not entirely captured by the average inertia distance which suggests that </a:t>
              </a:r>
            </a:p>
          </p:txBody>
        </p:sp>
        <p:sp>
          <p:nvSpPr>
            <p:cNvPr id="84" name="Rounded Rectangle 83">
              <a:extLst>
                <a:ext uri="{FF2B5EF4-FFF2-40B4-BE49-F238E27FC236}">
                  <a16:creationId xmlns:a16="http://schemas.microsoft.com/office/drawing/2014/main" id="{2085E6E3-6428-2149-9EF7-0F6B97D5380D}"/>
                </a:ext>
              </a:extLst>
            </p:cNvPr>
            <p:cNvSpPr/>
            <p:nvPr/>
          </p:nvSpPr>
          <p:spPr bwMode="auto">
            <a:xfrm>
              <a:off x="27885724" y="26504043"/>
              <a:ext cx="15034150" cy="4244844"/>
            </a:xfrm>
            <a:prstGeom prst="roundRect">
              <a:avLst>
                <a:gd name="adj" fmla="val 5342"/>
              </a:avLst>
            </a:prstGeom>
            <a:noFill/>
            <a:ln w="57150"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pitchFamily="-111" charset="0"/>
              </a:endParaRPr>
            </a:p>
          </p:txBody>
        </p:sp>
      </p:grpSp>
    </p:spTree>
    <p:extLst>
      <p:ext uri="{BB962C8B-B14F-4D97-AF65-F5344CB8AC3E}">
        <p14:creationId xmlns:p14="http://schemas.microsoft.com/office/powerpoint/2010/main" val="1099335912"/>
      </p:ext>
    </p:extLst>
  </p:cSld>
  <p:clrMapOvr>
    <a:masterClrMapping/>
  </p:clrMapOvr>
</p:sld>
</file>

<file path=ppt/theme/theme1.xml><?xml version="1.0" encoding="utf-8"?>
<a:theme xmlns:a="http://schemas.openxmlformats.org/drawingml/2006/main" name="Blank Presentation">
  <a:themeElements>
    <a:clrScheme name="MyColors">
      <a:dk1>
        <a:srgbClr val="3B3B3C"/>
      </a:dk1>
      <a:lt1>
        <a:srgbClr val="FFFFFF"/>
      </a:lt1>
      <a:dk2>
        <a:srgbClr val="000000"/>
      </a:dk2>
      <a:lt2>
        <a:srgbClr val="808080"/>
      </a:lt2>
      <a:accent1>
        <a:srgbClr val="0893A1"/>
      </a:accent1>
      <a:accent2>
        <a:srgbClr val="47AB6C"/>
      </a:accent2>
      <a:accent3>
        <a:srgbClr val="ED553B"/>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1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11"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48459</TotalTime>
  <Words>516</Words>
  <Application>Microsoft Macintosh PowerPoint</Application>
  <PresentationFormat>Custom</PresentationFormat>
  <Paragraphs>60</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ＭＳ Ｐゴシック</vt:lpstr>
      <vt:lpstr>Calibri</vt:lpstr>
      <vt:lpstr>Cambria Math</vt:lpstr>
      <vt:lpstr>Helvetica Neue</vt:lpstr>
      <vt:lpstr>Times</vt:lpstr>
      <vt:lpstr>Wingdings</vt:lpstr>
      <vt:lpstr>Blank Presentation</vt:lpstr>
      <vt:lpstr>PowerPoint Presentation</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Samantha Molnar</cp:lastModifiedBy>
  <cp:revision>1022</cp:revision>
  <cp:lastPrinted>2019-03-06T02:02:50Z</cp:lastPrinted>
  <dcterms:created xsi:type="dcterms:W3CDTF">2016-12-06T16:40:13Z</dcterms:created>
  <dcterms:modified xsi:type="dcterms:W3CDTF">2019-03-06T02:04:09Z</dcterms:modified>
  <cp:category/>
</cp:coreProperties>
</file>

<file path=docProps/thumbnail.jpeg>
</file>